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359" r:id="rId3"/>
    <p:sldId id="361" r:id="rId4"/>
    <p:sldId id="362" r:id="rId5"/>
    <p:sldId id="442" r:id="rId6"/>
    <p:sldId id="441" r:id="rId7"/>
    <p:sldId id="378" r:id="rId8"/>
    <p:sldId id="379" r:id="rId9"/>
    <p:sldId id="381" r:id="rId10"/>
    <p:sldId id="380" r:id="rId11"/>
    <p:sldId id="258" r:id="rId12"/>
    <p:sldId id="346" r:id="rId13"/>
    <p:sldId id="311" r:id="rId14"/>
    <p:sldId id="306" r:id="rId15"/>
    <p:sldId id="376" r:id="rId16"/>
    <p:sldId id="307" r:id="rId17"/>
    <p:sldId id="308" r:id="rId18"/>
    <p:sldId id="309" r:id="rId19"/>
    <p:sldId id="367" r:id="rId20"/>
    <p:sldId id="319" r:id="rId21"/>
    <p:sldId id="366" r:id="rId22"/>
    <p:sldId id="315" r:id="rId23"/>
    <p:sldId id="348" r:id="rId24"/>
    <p:sldId id="369" r:id="rId25"/>
    <p:sldId id="316" r:id="rId26"/>
    <p:sldId id="317" r:id="rId27"/>
    <p:sldId id="349" r:id="rId28"/>
    <p:sldId id="355" r:id="rId29"/>
    <p:sldId id="356" r:id="rId30"/>
    <p:sldId id="373" r:id="rId31"/>
    <p:sldId id="382" r:id="rId32"/>
    <p:sldId id="351" r:id="rId33"/>
    <p:sldId id="352" r:id="rId34"/>
    <p:sldId id="353" r:id="rId35"/>
    <p:sldId id="354" r:id="rId36"/>
    <p:sldId id="446" r:id="rId37"/>
    <p:sldId id="377" r:id="rId38"/>
    <p:sldId id="386" r:id="rId39"/>
    <p:sldId id="387" r:id="rId40"/>
    <p:sldId id="388" r:id="rId41"/>
    <p:sldId id="443" r:id="rId42"/>
    <p:sldId id="391" r:id="rId43"/>
    <p:sldId id="392" r:id="rId44"/>
    <p:sldId id="393" r:id="rId45"/>
    <p:sldId id="394" r:id="rId46"/>
    <p:sldId id="395" r:id="rId47"/>
    <p:sldId id="396" r:id="rId48"/>
    <p:sldId id="397" r:id="rId49"/>
    <p:sldId id="398" r:id="rId50"/>
    <p:sldId id="399" r:id="rId51"/>
    <p:sldId id="400" r:id="rId52"/>
    <p:sldId id="401" r:id="rId53"/>
    <p:sldId id="402" r:id="rId54"/>
    <p:sldId id="403" r:id="rId55"/>
    <p:sldId id="404" r:id="rId56"/>
  </p:sldIdLst>
  <p:sldSz cx="12192000" cy="6858000"/>
  <p:notesSz cx="9144000" cy="6858000"/>
  <p:custDataLst>
    <p:tags r:id="rId5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9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FF6600"/>
    <a:srgbClr val="0033CC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6122" autoAdjust="0"/>
  </p:normalViewPr>
  <p:slideViewPr>
    <p:cSldViewPr snapToGrid="0" showGuides="1">
      <p:cViewPr varScale="1">
        <p:scale>
          <a:sx n="157" d="100"/>
          <a:sy n="157" d="100"/>
        </p:scale>
        <p:origin x="204" y="96"/>
      </p:cViewPr>
      <p:guideLst>
        <p:guide orient="horz" pos="109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7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F920F607-B973-4874-B050-7FF90DB1A257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215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2286000" y="514350"/>
            <a:ext cx="4572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9CB9E5F8-FFBA-4218-A98D-A85A26395FF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6897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4441A75E-B2E4-4BD3-A97C-BB15E8CD4864}" type="slidenum">
              <a:rPr lang="zh-CN" altLang="en-US" sz="1800" smtClean="0"/>
              <a:t>1</a:t>
            </a:fld>
            <a:endParaRPr lang="zh-CN" altLang="en-US" sz="1800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589735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1EE658A6-9528-432F-8EAF-4989B1C30F05}" type="slidenum">
              <a:rPr lang="zh-CN" altLang="en-US" sz="1800" smtClean="0"/>
              <a:t>11</a:t>
            </a:fld>
            <a:endParaRPr lang="zh-CN" altLang="en-US" sz="1800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IE" dirty="0"/>
          </a:p>
        </p:txBody>
      </p:sp>
    </p:spTree>
    <p:extLst>
      <p:ext uri="{BB962C8B-B14F-4D97-AF65-F5344CB8AC3E}">
        <p14:creationId xmlns:p14="http://schemas.microsoft.com/office/powerpoint/2010/main" val="1502362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906BEAA8-87FB-4E4C-96B6-1F4B7D064F48}" type="slidenum">
              <a:rPr lang="zh-CN" altLang="en-US" sz="1800" smtClean="0"/>
              <a:t>12</a:t>
            </a:fld>
            <a:endParaRPr lang="zh-CN" altLang="en-US" sz="1800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/>
              <a:t>psychovisual</a:t>
            </a:r>
          </a:p>
          <a:p>
            <a:r>
              <a:rPr lang="zh-CN" altLang="en-US" dirty="0"/>
              <a:t>精神性视觉的</a:t>
            </a:r>
          </a:p>
          <a:p>
            <a:pPr eaLnBrk="1" hangingPunct="1"/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303116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29F96E50-3B02-44E9-9BB5-E2CA7399A895}" type="slidenum">
              <a:rPr lang="zh-CN" altLang="en-US" sz="1800" smtClean="0"/>
              <a:t>13</a:t>
            </a:fld>
            <a:endParaRPr lang="zh-CN" altLang="en-US" sz="1800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2969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637026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E1BDDE64-874D-4E2F-B425-D947FFDB7F62}" type="slidenum">
              <a:rPr lang="zh-CN" altLang="en-US" sz="1800" smtClean="0"/>
              <a:t>14</a:t>
            </a:fld>
            <a:endParaRPr lang="zh-CN" altLang="en-US" sz="1800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2771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99D6F93C-C641-4FCE-9359-87C0807E4A4F}" type="slidenum">
              <a:rPr lang="zh-CN" altLang="en-US" sz="1800" smtClean="0"/>
              <a:t>16</a:t>
            </a:fld>
            <a:endParaRPr lang="zh-CN" altLang="en-US" sz="1800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348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244304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658C0B7D-24E8-4FE5-94FC-905524BA3FE7}" type="slidenum">
              <a:rPr lang="zh-CN" altLang="en-US" sz="1800" smtClean="0"/>
              <a:t>17</a:t>
            </a:fld>
            <a:endParaRPr lang="zh-CN" altLang="en-US" sz="18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3686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IE" dirty="0"/>
          </a:p>
        </p:txBody>
      </p:sp>
    </p:spTree>
    <p:extLst>
      <p:ext uri="{BB962C8B-B14F-4D97-AF65-F5344CB8AC3E}">
        <p14:creationId xmlns:p14="http://schemas.microsoft.com/office/powerpoint/2010/main" val="3621580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F0538CDC-8DE5-48E8-BADE-694ECADB03E4}" type="slidenum">
              <a:rPr lang="zh-CN" altLang="en-US" sz="1800" smtClean="0"/>
              <a:t>18</a:t>
            </a:fld>
            <a:endParaRPr lang="zh-CN" altLang="en-US" sz="180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3891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IE" dirty="0"/>
          </a:p>
        </p:txBody>
      </p:sp>
    </p:spTree>
    <p:extLst>
      <p:ext uri="{BB962C8B-B14F-4D97-AF65-F5344CB8AC3E}">
        <p14:creationId xmlns:p14="http://schemas.microsoft.com/office/powerpoint/2010/main" val="3739075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763A5FE9-D844-4182-AB9C-828A9187DCE5}" type="slidenum">
              <a:rPr lang="zh-CN" altLang="en-US" sz="1800" smtClean="0"/>
              <a:t>19</a:t>
            </a:fld>
            <a:endParaRPr lang="zh-CN" altLang="en-US" sz="18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248115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9FEA7F60-3FA9-41C2-A1AC-B7660B3967C1}" type="slidenum">
              <a:rPr lang="zh-CN" altLang="en-US" sz="1800" smtClean="0"/>
              <a:t>20</a:t>
            </a:fld>
            <a:endParaRPr lang="zh-CN" altLang="en-US" sz="1800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3125325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nomenclatures</a:t>
            </a:r>
          </a:p>
          <a:p>
            <a:r>
              <a:rPr lang="zh-CN" altLang="en-US" dirty="0"/>
              <a:t>n. 专门语，[语]术语（nomenclature 的复数形式）；[语]术语表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B9E5F8-FFBA-4218-A98D-A85A26395FF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17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2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936353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D334368D-79DB-40AE-814E-6FBE2411727B}" type="slidenum">
              <a:rPr lang="zh-CN" altLang="en-US" sz="1800" smtClean="0"/>
              <a:t>22</a:t>
            </a:fld>
            <a:endParaRPr lang="zh-CN" altLang="en-US" sz="180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495934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ED833ABB-3A40-47B2-B936-4AE46C853D56}" type="slidenum">
              <a:rPr lang="zh-CN" altLang="en-US" sz="1800" smtClean="0"/>
              <a:t>24</a:t>
            </a:fld>
            <a:endParaRPr lang="zh-CN" altLang="en-US" sz="180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4915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83502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950CE203-BD18-4C49-A28B-038BD92A44CB}" type="slidenum">
              <a:rPr lang="zh-CN" altLang="en-US" sz="1800" smtClean="0"/>
              <a:t>25</a:t>
            </a:fld>
            <a:endParaRPr lang="zh-CN" altLang="en-US" sz="1800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512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GB" dirty="0"/>
          </a:p>
        </p:txBody>
      </p:sp>
    </p:spTree>
    <p:extLst>
      <p:ext uri="{BB962C8B-B14F-4D97-AF65-F5344CB8AC3E}">
        <p14:creationId xmlns:p14="http://schemas.microsoft.com/office/powerpoint/2010/main" val="92324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0FECD355-AF90-4E9F-A361-831C84BA8D5E}" type="slidenum">
              <a:rPr lang="zh-CN" altLang="en-US" sz="1800" smtClean="0"/>
              <a:t>26</a:t>
            </a:fld>
            <a:endParaRPr lang="zh-CN" altLang="en-US" sz="180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5325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220665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56322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61578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fidelity</a:t>
            </a:r>
          </a:p>
          <a:p>
            <a:r>
              <a:rPr lang="zh-CN" altLang="en-US" dirty="0"/>
              <a:t>n. 保真度；忠诚；精确；尽责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B9E5F8-FFBA-4218-A98D-A85A26395FF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9133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immunity</a:t>
            </a:r>
          </a:p>
          <a:p>
            <a:r>
              <a:rPr lang="zh-CN" altLang="en-US" dirty="0"/>
              <a:t>n. 免疫力；免除，豁免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B9E5F8-FFBA-4218-A98D-A85A26395FF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859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72706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5815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radiography</a:t>
            </a:r>
          </a:p>
          <a:p>
            <a:r>
              <a:rPr lang="zh-CN" altLang="en-US" dirty="0"/>
              <a:t>n. [核]放射线照相术; X 光线照相术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B9E5F8-FFBA-4218-A98D-A85A26395FF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2383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1D7325EC-8B03-4D7D-8883-E232E1373B2D}" type="slidenum">
              <a:rPr lang="zh-CN" altLang="en-US" sz="1800" smtClean="0"/>
              <a:t>44</a:t>
            </a:fld>
            <a:endParaRPr lang="zh-CN" altLang="en-US" sz="180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7577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479991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06A14C24-7184-4436-99D8-49D3D0B97A3D}" type="slidenum">
              <a:rPr lang="zh-CN" altLang="en-US" sz="1800" smtClean="0"/>
              <a:t>3</a:t>
            </a:fld>
            <a:endParaRPr lang="zh-CN" altLang="en-US" sz="1800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9030815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B9E5F8-FFBA-4218-A98D-A85A26395FFB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868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32E8CA74-C6DD-4F5C-B0F3-2B6C355CE314}" type="slidenum">
              <a:rPr lang="zh-CN" altLang="en-US" sz="1800" smtClean="0"/>
              <a:t>4</a:t>
            </a:fld>
            <a:endParaRPr lang="zh-CN" altLang="en-US" sz="1800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842943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1CE5CC05-3EC6-4F93-A91A-AC1410039943}" type="slidenum">
              <a:rPr lang="zh-CN" altLang="en-US" sz="1800" smtClean="0"/>
              <a:t>5</a:t>
            </a:fld>
            <a:endParaRPr lang="zh-CN" altLang="en-US" sz="1800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GB" dirty="0"/>
          </a:p>
        </p:txBody>
      </p:sp>
    </p:spTree>
    <p:extLst>
      <p:ext uri="{BB962C8B-B14F-4D97-AF65-F5344CB8AC3E}">
        <p14:creationId xmlns:p14="http://schemas.microsoft.com/office/powerpoint/2010/main" val="595756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42105BED-FFEB-4815-A5C7-2CA8892B860E}" type="slidenum">
              <a:rPr lang="zh-CN" altLang="en-US" sz="1800" smtClean="0"/>
              <a:t>6</a:t>
            </a:fld>
            <a:endParaRPr lang="zh-CN" altLang="en-US" sz="18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545440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0CF2BB01-08E4-4FB6-B07D-86C46AEB7869}" type="slidenum">
              <a:rPr lang="zh-CN" altLang="en-US" sz="1800" smtClean="0"/>
              <a:t>7</a:t>
            </a:fld>
            <a:endParaRPr lang="zh-CN" altLang="en-US" sz="18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586036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205170A6-F510-434B-BF91-E9069CDCF9E2}" type="slidenum">
              <a:rPr lang="zh-CN" altLang="en-US" sz="1800" smtClean="0"/>
              <a:t>8</a:t>
            </a:fld>
            <a:endParaRPr lang="zh-CN" altLang="en-US" sz="180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204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566935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7833E652-D389-49DF-A3F5-1D5BB13B16EC}" type="slidenum">
              <a:rPr lang="zh-CN" altLang="en-US" sz="1800" smtClean="0"/>
              <a:t>9</a:t>
            </a:fld>
            <a:endParaRPr lang="zh-CN" altLang="en-US" sz="1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79432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l="7692"/>
          <a:stretch>
            <a:fillRect/>
          </a:stretch>
        </p:blipFill>
        <p:spPr>
          <a:xfrm>
            <a:off x="0" y="0"/>
            <a:ext cx="498856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30286" y="1929584"/>
            <a:ext cx="9056915" cy="1672454"/>
          </a:xfrm>
        </p:spPr>
        <p:txBody>
          <a:bodyPr anchor="b">
            <a:normAutofit/>
          </a:bodyPr>
          <a:lstStyle>
            <a:lvl1pPr algn="ctr" rtl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44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86" y="3689124"/>
            <a:ext cx="9056915" cy="1655762"/>
          </a:xfrm>
        </p:spPr>
        <p:txBody>
          <a:bodyPr>
            <a:normAutofit/>
          </a:bodyPr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700" kern="1200" dirty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ADA9F-95C9-4ECA-A97E-954A75C17FD7}" type="datetime1">
              <a:rPr lang="en-US" altLang="zh-CN" smtClean="0"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452879"/>
            <a:ext cx="2628900" cy="47240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452879"/>
            <a:ext cx="7734300" cy="4724083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6C6C8-2F8E-4E71-8BC5-459C1281CA5A}" type="datetime1">
              <a:rPr lang="en-US" altLang="zh-CN" smtClean="0"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927" y="0"/>
            <a:ext cx="8107676" cy="1055077"/>
          </a:xfrm>
        </p:spPr>
        <p:txBody>
          <a:bodyPr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0006" y="1236344"/>
            <a:ext cx="11235593" cy="4778375"/>
          </a:xfrm>
        </p:spPr>
        <p:txBody>
          <a:bodyPr/>
          <a:lstStyle>
            <a:lvl2pPr marL="800100" indent="-342900">
              <a:buFont typeface="Wingdings" panose="05000000000000000000" pitchFamily="2" charset="2"/>
              <a:buChar char="n"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CE85-5AA6-4051-8D08-89300C06032B}" type="datetime1">
              <a:rPr lang="en-US" altLang="zh-CN" smtClean="0"/>
              <a:t>5/7/2025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07" y="0"/>
            <a:ext cx="7603393" cy="1055077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9DC6-A76D-465E-83B6-62C4C045A588}" type="datetime1">
              <a:rPr lang="en-US" altLang="zh-CN" smtClean="0"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19D99-2ECD-4AB7-BC96-98ADADA40D8F}" type="datetime1">
              <a:rPr lang="en-US" altLang="zh-CN" smtClean="0"/>
              <a:t>5/7/2025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07" y="1"/>
            <a:ext cx="7923433" cy="105507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5A6E8-87B5-423C-B6D4-D75FFD1E4383}" type="datetime1">
              <a:rPr lang="en-US" altLang="zh-CN" smtClean="0"/>
              <a:t>5/7/2025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72EB-EBEC-4524-9538-79F83DA0E6B3}" type="datetime1">
              <a:rPr lang="en-US" altLang="zh-CN" smtClean="0"/>
              <a:t>5/7/2025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8D359-BB09-49EF-9DC4-AE6B9AAB1CBC}" type="datetime1">
              <a:rPr lang="en-US" altLang="zh-CN" smtClean="0"/>
              <a:t>5/7/2025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08" y="0"/>
            <a:ext cx="7811672" cy="1055077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6291F-425E-487B-9A62-0CFE86F28993}" type="datetime1">
              <a:rPr lang="en-US" altLang="zh-CN" smtClean="0"/>
              <a:t>5/7/2025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08" y="0"/>
            <a:ext cx="7862472" cy="1055077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1249-C629-4A96-9EDC-EAAEBAA61489}" type="datetime1">
              <a:rPr lang="en-US" altLang="zh-CN" smtClean="0"/>
              <a:t>5/7/2025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49000"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"/>
            <a:ext cx="4105848" cy="68589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1955" y="1"/>
            <a:ext cx="7953913" cy="1055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9A49-E031-4268-96D3-C1C77FCD1644}" type="datetime1">
              <a:rPr lang="en-US" altLang="zh-CN" smtClean="0"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7245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246" y="230188"/>
            <a:ext cx="3298222" cy="6096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None/>
        <a:defRPr lang="en-US" altLang="en-US" sz="28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75000"/>
          </a:schemeClr>
        </a:buClr>
        <a:buFont typeface="Wingdings" panose="05000000000000000000" pitchFamily="2" charset="2"/>
        <a:buNone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p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2pPr>
      <a:lvl3pPr marL="1371600" indent="-4572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p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p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p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emf"/><Relationship Id="rId4" Type="http://schemas.openxmlformats.org/officeDocument/2006/relationships/image" Target="../media/image11.png"/><Relationship Id="rId9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7" Type="http://schemas.openxmlformats.org/officeDocument/2006/relationships/oleObject" Target="../embeddings/oleObject6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Digital Image Processing</a:t>
            </a:r>
            <a:br>
              <a:rPr lang="en-US" altLang="zh-CN" dirty="0"/>
            </a:br>
            <a:r>
              <a:rPr lang="en-US" altLang="zh-CN" dirty="0"/>
              <a:t>Technologies &amp; Applications</a:t>
            </a:r>
            <a:br>
              <a:rPr lang="en-US" altLang="zh-CN" dirty="0">
                <a:ea typeface="宋体" panose="02010600030101010101" pitchFamily="2" charset="-122"/>
              </a:rPr>
            </a:br>
            <a:endParaRPr lang="zh-CN" altLang="en-US" dirty="0"/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marL="0" indent="0" eaLnBrk="1" hangingPunct="1"/>
            <a:r>
              <a:rPr lang="en-IE" altLang="zh-CN" dirty="0">
                <a:ea typeface="宋体" panose="02010600030101010101" pitchFamily="2" charset="-122"/>
              </a:rPr>
              <a:t>Image Compression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 dirty="0">
                <a:ea typeface="宋体" panose="02010600030101010101" pitchFamily="2" charset="-122"/>
              </a:rPr>
              <a:t>Data Redundancy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3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449580" indent="-449580" algn="just" eaLnBrk="1" hangingPunct="1">
                  <a:lnSpc>
                    <a:spcPct val="150000"/>
                  </a:lnSpc>
                </a:pPr>
                <a:r>
                  <a:rPr lang="en-US" altLang="zh-CN" sz="2400" b="1" dirty="0">
                    <a:ea typeface="宋体" panose="02010600030101010101" pitchFamily="2" charset="-122"/>
                  </a:rPr>
                  <a:t>Data Redundancy: it is not an abstract concept, but a mathematically quantifiable entity.</a:t>
                </a:r>
              </a:p>
              <a:p>
                <a:pPr marL="449580" indent="-449580" algn="just" eaLnBrk="1" hangingPunct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u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𝑛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1</m:t>
                    </m:r>
                  </m:oMath>
                </a14:m>
                <a:r>
                  <a:rPr lang="en-US" altLang="zh-CN" sz="2400" dirty="0">
                    <a:ea typeface="宋体" panose="02010600030101010101" pitchFamily="2" charset="-122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𝑛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2</m:t>
                    </m:r>
                  </m:oMath>
                </a14:m>
                <a:r>
                  <a:rPr lang="en-US" altLang="zh-CN" sz="2400" dirty="0">
                    <a:ea typeface="宋体" panose="02010600030101010101" pitchFamily="2" charset="-122"/>
                  </a:rPr>
                  <a:t> denote the number of information-carrying units in two data sets that represent the same information.</a:t>
                </a:r>
              </a:p>
              <a:p>
                <a:pPr marL="449580" indent="-449580" algn="just" eaLnBrk="1" hangingPunct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u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The relative data redundancy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𝑅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𝐷</m:t>
                    </m:r>
                  </m:oMath>
                </a14:m>
                <a:r>
                  <a:rPr lang="en-US" altLang="zh-CN" sz="2400" dirty="0">
                    <a:ea typeface="宋体" panose="02010600030101010101" pitchFamily="2" charset="-122"/>
                  </a:rPr>
                  <a:t> of the first data set can be defined as:</a:t>
                </a:r>
              </a:p>
              <a:p>
                <a:pPr marL="449580" indent="-449580" eaLnBrk="1" hangingPunct="1">
                  <a:lnSpc>
                    <a:spcPct val="150000"/>
                  </a:lnSpc>
                </a:pPr>
                <a:r>
                  <a:rPr lang="en-US" altLang="zh-CN" sz="2400" i="1" dirty="0">
                    <a:ea typeface="宋体" panose="02010600030101010101" pitchFamily="2" charset="-122"/>
                  </a:rPr>
                  <a:t>				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𝑅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𝐷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= 1 −1/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𝐶𝑅</m:t>
                    </m:r>
                  </m:oMath>
                </a14:m>
                <a:endParaRPr lang="en-US" altLang="zh-CN" sz="2400" i="1" baseline="-25000" dirty="0">
                  <a:ea typeface="宋体" panose="02010600030101010101" pitchFamily="2" charset="-122"/>
                </a:endParaRPr>
              </a:p>
              <a:p>
                <a:pPr marL="449580" indent="-449580" eaLnBrk="1" hangingPunct="1">
                  <a:lnSpc>
                    <a:spcPct val="150000"/>
                  </a:lnSpc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where compression ratio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𝐶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𝑅</m:t>
                    </m:r>
                  </m:oMath>
                </a14:m>
                <a:r>
                  <a:rPr lang="en-US" altLang="zh-CN" sz="2400" dirty="0">
                    <a:ea typeface="宋体" panose="02010600030101010101" pitchFamily="2" charset="-122"/>
                  </a:rPr>
                  <a:t> is</a:t>
                </a:r>
              </a:p>
              <a:p>
                <a:pPr marL="449580" indent="-449580" eaLnBrk="1" hangingPunct="1">
                  <a:lnSpc>
                    <a:spcPct val="150000"/>
                  </a:lnSpc>
                </a:pPr>
                <a:r>
                  <a:rPr lang="en-US" altLang="zh-CN" sz="2400" i="1" dirty="0">
                    <a:ea typeface="宋体" panose="02010600030101010101" pitchFamily="2" charset="-122"/>
                  </a:rPr>
                  <a:t>				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𝐶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𝑅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=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𝑛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1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/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𝑛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2</m:t>
                    </m:r>
                  </m:oMath>
                </a14:m>
                <a:endParaRPr lang="zh-CN" altLang="en-US" sz="2400" i="1" baseline="-25000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355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4" r="-868" b="-16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 dirty="0">
                <a:ea typeface="宋体" panose="02010600030101010101" pitchFamily="2" charset="-122"/>
              </a:rPr>
              <a:t>Data Redundancy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7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97524" y="1342669"/>
                <a:ext cx="10996952" cy="5120006"/>
              </a:xfrm>
            </p:spPr>
            <p:txBody>
              <a:bodyPr/>
              <a:lstStyle/>
              <a:p>
                <a:pPr marL="262255" indent="-262255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𝐶</m:t>
                    </m:r>
                    <m:r>
                      <a:rPr lang="en-US" altLang="zh-CN" sz="2800" i="1" baseline="-25000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𝑅</m:t>
                    </m:r>
                  </m:oMath>
                </a14:m>
                <a:r>
                  <a:rPr lang="en-US" altLang="zh-CN" sz="28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800" b="1" dirty="0">
                    <a:ea typeface="宋体" panose="02010600030101010101" pitchFamily="2" charset="-122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𝑅</m:t>
                    </m:r>
                    <m:r>
                      <a:rPr lang="en-US" altLang="zh-CN" sz="2800" i="1" baseline="-25000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𝐷</m:t>
                    </m:r>
                  </m:oMath>
                </a14:m>
                <a:r>
                  <a:rPr lang="en-US" altLang="zh-CN" sz="2800" b="1" dirty="0">
                    <a:ea typeface="宋体" panose="02010600030101010101" pitchFamily="2" charset="-122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sz="2800" b="1" i="0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𝑅</m:t>
                    </m:r>
                    <m:r>
                      <a:rPr lang="en-US" altLang="zh-CN" sz="2800" i="1" baseline="-25000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𝐷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=1−1/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𝐶𝑅</m:t>
                    </m:r>
                  </m:oMath>
                </a14:m>
                <a:endParaRPr lang="en-US" altLang="zh-CN" sz="2800" i="1" baseline="-25000" dirty="0">
                  <a:ea typeface="宋体" panose="02010600030101010101" pitchFamily="2" charset="-122"/>
                </a:endParaRPr>
              </a:p>
              <a:p>
                <a:pPr marL="262255" indent="-262255" eaLnBrk="1" hangingPunct="1">
                  <a:lnSpc>
                    <a:spcPct val="10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800" dirty="0">
                    <a:ea typeface="宋体" panose="02010600030101010101" pitchFamily="2" charset="-122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𝑛</m:t>
                    </m:r>
                    <m:r>
                      <a:rPr lang="en-US" altLang="zh-CN" sz="2800" i="1" baseline="-25000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2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𝑛</m:t>
                    </m:r>
                    <m:r>
                      <a:rPr lang="en-US" altLang="zh-CN" sz="2800" i="1" baseline="-25000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1</m:t>
                    </m:r>
                  </m:oMath>
                </a14:m>
                <a:r>
                  <a:rPr lang="en-US" altLang="zh-CN" sz="2800" dirty="0">
                    <a:ea typeface="宋体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𝐶</m:t>
                    </m:r>
                    <m:r>
                      <a:rPr lang="en-US" altLang="zh-CN" sz="2800" i="1" baseline="-25000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𝑅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=1</m:t>
                    </m:r>
                  </m:oMath>
                </a14:m>
                <a:r>
                  <a:rPr lang="en-US" altLang="zh-CN" sz="2800" dirty="0">
                    <a:ea typeface="宋体" panose="02010600030101010101" pitchFamily="2" charset="-122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𝑅</m:t>
                    </m:r>
                    <m:r>
                      <a:rPr lang="en-US" altLang="zh-CN" sz="2800" i="1" baseline="-25000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𝐷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=0</m:t>
                    </m:r>
                  </m:oMath>
                </a14:m>
                <a:endParaRPr lang="en-US" altLang="zh-CN" sz="2800" dirty="0">
                  <a:ea typeface="宋体" panose="02010600030101010101" pitchFamily="2" charset="-122"/>
                </a:endParaRPr>
              </a:p>
              <a:p>
                <a:pPr marL="262255" indent="-262255" eaLnBrk="1" hangingPunct="1">
                  <a:lnSpc>
                    <a:spcPct val="10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800" dirty="0">
                    <a:ea typeface="宋体" panose="02010600030101010101" pitchFamily="2" charset="-122"/>
                  </a:rPr>
                  <a:t>When </a:t>
                </a:r>
              </a:p>
              <a:p>
                <a:pPr marL="262255" indent="-262255" eaLnBrk="1" hangingPunct="1">
                  <a:lnSpc>
                    <a:spcPct val="10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800" dirty="0">
                    <a:ea typeface="宋体" panose="02010600030101010101" pitchFamily="2" charset="-122"/>
                  </a:rPr>
                  <a:t>When                                              , not hoped situation.</a:t>
                </a:r>
              </a:p>
              <a:p>
                <a:pPr marL="262255" indent="-262255" eaLnBrk="1" hangingPunct="1">
                  <a:lnSpc>
                    <a:spcPct val="10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800" dirty="0">
                    <a:ea typeface="宋体" panose="02010600030101010101" pitchFamily="2" charset="-122"/>
                  </a:rPr>
                  <a:t>Usually,</a:t>
                </a:r>
                <a:r>
                  <a:rPr lang="en-US" altLang="zh-CN" sz="2800" i="1" dirty="0"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𝐶</m:t>
                    </m:r>
                    <m:r>
                      <a:rPr lang="en-US" altLang="zh-CN" sz="2800" i="1" baseline="-25000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𝑅</m:t>
                    </m:r>
                  </m:oMath>
                </a14:m>
                <a:r>
                  <a:rPr lang="en-US" altLang="zh-CN" sz="2800" dirty="0">
                    <a:ea typeface="宋体" panose="02010600030101010101" pitchFamily="2" charset="-122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𝑅</m:t>
                    </m:r>
                    <m:r>
                      <a:rPr lang="en-US" altLang="zh-CN" sz="2800" i="1" baseline="-25000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𝐷</m:t>
                    </m:r>
                  </m:oMath>
                </a14:m>
                <a:r>
                  <a:rPr lang="en-US" altLang="zh-CN" sz="2800" dirty="0">
                    <a:ea typeface="宋体" panose="02010600030101010101" pitchFamily="2" charset="-122"/>
                  </a:rPr>
                  <a:t> lie in the open intervals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       </m:t>
                    </m:r>
                  </m:oMath>
                </a14:m>
                <a:r>
                  <a:rPr lang="en-US" altLang="zh-CN" sz="2800" dirty="0">
                    <a:ea typeface="宋体" panose="02010600030101010101" pitchFamily="2" charset="-122"/>
                  </a:rPr>
                  <a:t>  and          .</a:t>
                </a:r>
              </a:p>
              <a:p>
                <a:pPr marL="262255" indent="-262255" eaLnBrk="1" hangingPunct="1">
                  <a:lnSpc>
                    <a:spcPct val="10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800" dirty="0">
                    <a:ea typeface="宋体" panose="02010600030101010101" pitchFamily="2" charset="-122"/>
                  </a:rPr>
                  <a:t>Example: </a:t>
                </a:r>
              </a:p>
              <a:p>
                <a:pPr lvl="1" eaLnBrk="1" hangingPunct="1">
                  <a:lnSpc>
                    <a:spcPct val="10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Compression ratio is 10:1.</a:t>
                </a:r>
              </a:p>
              <a:p>
                <a:pPr lvl="1" eaLnBrk="1" hangingPunct="1">
                  <a:lnSpc>
                    <a:spcPct val="10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Redundancy is 0.9.</a:t>
                </a:r>
              </a:p>
              <a:p>
                <a:pPr lvl="1" eaLnBrk="1" hangingPunct="1">
                  <a:lnSpc>
                    <a:spcPct val="10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It implies that 90% of the data in the first data set is redundant.</a:t>
                </a:r>
                <a:endParaRPr lang="zh-CN" altLang="en-US" sz="2400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45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7524" y="1342669"/>
                <a:ext cx="10996952" cy="5120006"/>
              </a:xfrm>
              <a:blipFill rotWithShape="0">
                <a:blip r:embed="rId4"/>
                <a:stretch>
                  <a:fillRect l="-942" t="-1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736697"/>
              </p:ext>
            </p:extLst>
          </p:nvPr>
        </p:nvGraphicFramePr>
        <p:xfrm>
          <a:off x="2041615" y="2473126"/>
          <a:ext cx="4686300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619500" imgH="323850" progId="Equation.3">
                  <p:embed/>
                </p:oleObj>
              </mc:Choice>
              <mc:Fallback>
                <p:oleObj r:id="rId5" imgW="3619500" imgH="323850" progId="Equation.3">
                  <p:embed/>
                  <p:pic>
                    <p:nvPicPr>
                      <p:cNvPr id="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1615" y="2473126"/>
                        <a:ext cx="4686300" cy="487362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527388"/>
              </p:ext>
            </p:extLst>
          </p:nvPr>
        </p:nvGraphicFramePr>
        <p:xfrm>
          <a:off x="2041615" y="3004399"/>
          <a:ext cx="494347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819525" imgH="323850" progId="Equation.3">
                  <p:embed/>
                </p:oleObj>
              </mc:Choice>
              <mc:Fallback>
                <p:oleObj r:id="rId7" imgW="3819525" imgH="32385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1615" y="3004399"/>
                        <a:ext cx="4943475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9061338"/>
              </p:ext>
            </p:extLst>
          </p:nvPr>
        </p:nvGraphicFramePr>
        <p:xfrm>
          <a:off x="8154918" y="3596270"/>
          <a:ext cx="85725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600075" imgH="295275" progId="Equation.3">
                  <p:embed/>
                </p:oleObj>
              </mc:Choice>
              <mc:Fallback>
                <p:oleObj r:id="rId9" imgW="600075" imgH="295275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4918" y="3596270"/>
                        <a:ext cx="857250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115390"/>
              </p:ext>
            </p:extLst>
          </p:nvPr>
        </p:nvGraphicFramePr>
        <p:xfrm>
          <a:off x="9672502" y="3596270"/>
          <a:ext cx="97155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695325" imgH="295275" progId="Equation.3">
                  <p:embed/>
                </p:oleObj>
              </mc:Choice>
              <mc:Fallback>
                <p:oleObj r:id="rId11" imgW="695325" imgH="295275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72502" y="3596270"/>
                        <a:ext cx="971550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 dirty="0">
                <a:ea typeface="宋体" panose="02010600030101010101" pitchFamily="2" charset="-122"/>
              </a:rPr>
              <a:t>Data Redundancy</a:t>
            </a:r>
            <a:endParaRPr lang="en-GB" altLang="zh-CN" dirty="0"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In image processing, there are three basic data redundancies can be identified and exploited:</a:t>
            </a:r>
          </a:p>
          <a:p>
            <a:pPr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ea typeface="宋体" panose="02010600030101010101" pitchFamily="2" charset="-122"/>
              </a:rPr>
              <a:t>Coding Redundancy</a:t>
            </a:r>
          </a:p>
          <a:p>
            <a:pPr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ea typeface="宋体" panose="02010600030101010101" pitchFamily="2" charset="-122"/>
              </a:rPr>
              <a:t>Interpixel Redundancy</a:t>
            </a:r>
          </a:p>
          <a:p>
            <a:pPr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ea typeface="宋体" panose="02010600030101010101" pitchFamily="2" charset="-122"/>
              </a:rPr>
              <a:t>Psychovisual Redundancy</a:t>
            </a:r>
          </a:p>
          <a:p>
            <a:pPr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•"/>
            </a:pPr>
            <a:endParaRPr lang="en-US" altLang="zh-CN" dirty="0">
              <a:ea typeface="宋体" panose="02010600030101010101" pitchFamily="2" charset="-122"/>
            </a:endParaRPr>
          </a:p>
          <a:p>
            <a:pPr algn="just" eaLnBrk="1" hangingPunct="1">
              <a:lnSpc>
                <a:spcPct val="150000"/>
              </a:lnSpc>
              <a:buClr>
                <a:srgbClr val="FF0000"/>
              </a:buClr>
            </a:pPr>
            <a:r>
              <a:rPr lang="en-US" altLang="zh-CN" dirty="0">
                <a:ea typeface="宋体" panose="02010600030101010101" pitchFamily="2" charset="-122"/>
              </a:rPr>
              <a:t>Data compression is achieved when one or more of these redundancies are reduced or eliminated.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sp>
        <p:nvSpPr>
          <p:cNvPr id="26632" name="Rectangle 121"/>
          <p:cNvSpPr>
            <a:spLocks noChangeArrowheads="1"/>
          </p:cNvSpPr>
          <p:nvPr/>
        </p:nvSpPr>
        <p:spPr bwMode="auto">
          <a:xfrm>
            <a:off x="2058988" y="1570038"/>
            <a:ext cx="8229600" cy="254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spcBef>
                <a:spcPct val="20000"/>
              </a:spcBef>
            </a:pPr>
            <a:endParaRPr lang="en-US" altLang="zh-CN" sz="3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Coding Redundancy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>
              <a:xfrm>
                <a:off x="619083" y="1102845"/>
                <a:ext cx="11144970" cy="55245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None/>
                  <a:defRPr sz="2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 Light" panose="020F0302020204030204" pitchFamily="34" charset="0"/>
                  </a:defRPr>
                </a:lvl1pPr>
                <a:lvl2pPr marL="8001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n"/>
                  <a:defRPr sz="2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 Light" panose="020F0302020204030204" pitchFamily="34" charset="0"/>
                  </a:defRPr>
                </a:lvl2pPr>
                <a:lvl3pPr marL="1371600" indent="-4572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p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 Light" panose="020F0302020204030204" pitchFamily="34" charset="0"/>
                  </a:defRPr>
                </a:lvl3pPr>
                <a:lvl4pPr marL="17145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p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 Light" panose="020F0302020204030204" pitchFamily="34" charset="0"/>
                  </a:defRPr>
                </a:lvl4pPr>
                <a:lvl5pPr marL="21717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p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 Light" panose="020F030202020403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2255" indent="-262255" fontAlgn="auto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ea typeface="宋体" panose="02010600030101010101" pitchFamily="2" charset="-122"/>
                  </a:rPr>
                  <a:t>A discrete random variable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𝑟</m:t>
                    </m:r>
                    <m:r>
                      <a:rPr lang="en-US" altLang="zh-CN" i="1" baseline="-25000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𝑘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 in the interval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[0,1]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, represents the gray levels. Each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𝑟</m:t>
                    </m:r>
                    <m:r>
                      <a:rPr lang="en-US" altLang="zh-CN" i="1" baseline="-25000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𝑘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 occurs with probability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𝑝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𝑟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𝑟</m:t>
                    </m:r>
                    <m:r>
                      <a:rPr lang="en-US" altLang="zh-CN" i="1" baseline="-25000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:</a:t>
                </a:r>
              </a:p>
              <a:p>
                <a:pPr marL="262255" indent="-262255" fontAlgn="auto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endParaRPr lang="en-US" altLang="zh-CN" i="1" dirty="0">
                  <a:ea typeface="宋体" panose="02010600030101010101" pitchFamily="2" charset="-122"/>
                </a:endParaRPr>
              </a:p>
              <a:p>
                <a:pPr marL="262255" indent="-262255" fontAlgn="auto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endParaRPr lang="en-US" altLang="zh-CN" i="1" dirty="0">
                  <a:ea typeface="宋体" panose="02010600030101010101" pitchFamily="2" charset="-122"/>
                </a:endParaRPr>
              </a:p>
              <a:p>
                <a:pPr marL="262255" indent="-262255" fontAlgn="auto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ea typeface="宋体" panose="02010600030101010101" pitchFamily="2" charset="-122"/>
                  </a:rPr>
                  <a:t>If the number of bits used to represent each value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𝑟</m:t>
                    </m:r>
                    <m:r>
                      <a:rPr lang="en-US" altLang="zh-CN" i="1" baseline="-25000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𝑘</m:t>
                    </m:r>
                  </m:oMath>
                </a14:m>
                <a:r>
                  <a:rPr lang="en-US" altLang="zh-CN" i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dirty="0">
                    <a:ea typeface="宋体" panose="02010600030101010101" pitchFamily="2" charset="-122"/>
                  </a:rPr>
                  <a:t>is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𝑙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𝑟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 </m:t>
                    </m:r>
                  </m:oMath>
                </a14:m>
                <a:r>
                  <a:rPr lang="en-US" altLang="zh-CN" i="1" dirty="0">
                    <a:ea typeface="宋体" panose="02010600030101010101" pitchFamily="2" charset="-122"/>
                  </a:rPr>
                  <a:t>,</a:t>
                </a:r>
                <a:r>
                  <a:rPr lang="en-US" altLang="zh-CN" dirty="0">
                    <a:ea typeface="宋体" panose="02010600030101010101" pitchFamily="2" charset="-122"/>
                  </a:rPr>
                  <a:t> then the average number of bits required to represent the image pixel is:</a:t>
                </a:r>
              </a:p>
              <a:p>
                <a:pPr marL="262255" indent="-262255" fontAlgn="auto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endParaRPr lang="en-US" altLang="zh-CN" dirty="0">
                  <a:ea typeface="宋体" panose="02010600030101010101" pitchFamily="2" charset="-122"/>
                </a:endParaRPr>
              </a:p>
              <a:p>
                <a:pPr marL="262255" indent="-262255" fontAlgn="auto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endParaRPr lang="en-US" altLang="zh-CN" dirty="0">
                  <a:ea typeface="宋体" panose="02010600030101010101" pitchFamily="2" charset="-122"/>
                </a:endParaRPr>
              </a:p>
              <a:p>
                <a:pPr marL="262255" indent="-262255" fontAlgn="auto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ea typeface="宋体" panose="02010600030101010101" pitchFamily="2" charset="-122"/>
                  </a:rPr>
                  <a:t>The total number of bits required to code an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𝑀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𝑁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 image is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𝑀𝑁𝐿</m:t>
                    </m:r>
                    <m:r>
                      <a:rPr lang="en-US" altLang="zh-CN" i="1" baseline="-25000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𝑎𝑣𝑔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.</a:t>
                </a:r>
                <a:endParaRPr lang="zh-CN" altLang="en-US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83" y="1102845"/>
                <a:ext cx="11144970" cy="5524500"/>
              </a:xfrm>
              <a:prstGeom prst="rect">
                <a:avLst/>
              </a:prstGeom>
              <a:blipFill rotWithShape="0">
                <a:blip r:embed="rId4"/>
                <a:stretch>
                  <a:fillRect l="-766" r="-930" b="-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643228"/>
              </p:ext>
            </p:extLst>
          </p:nvPr>
        </p:nvGraphicFramePr>
        <p:xfrm>
          <a:off x="3708671" y="2305610"/>
          <a:ext cx="4774658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2781300" imgH="676275" progId="Equation.3">
                  <p:embed/>
                </p:oleObj>
              </mc:Choice>
              <mc:Fallback>
                <p:oleObj r:id="rId5" imgW="2781300" imgH="676275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671" y="2305610"/>
                        <a:ext cx="4774658" cy="96202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446410" y="4838033"/>
          <a:ext cx="3299180" cy="962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206500" imgH="431800" progId="Equation.3">
                  <p:embed/>
                </p:oleObj>
              </mc:Choice>
              <mc:Fallback>
                <p:oleObj r:id="rId7" imgW="1206500" imgH="431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6410" y="4838033"/>
                        <a:ext cx="3299180" cy="9620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Coding Redundancy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2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 algn="just" eaLnBrk="1" hangingPunct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dirty="0">
                    <a:ea typeface="宋体" panose="02010600030101010101" pitchFamily="2" charset="-122"/>
                  </a:rPr>
                  <a:t>For example, the gray levels of an image with a natural m-bit binary code. </a:t>
                </a:r>
              </a:p>
              <a:p>
                <a:pPr marL="342900" indent="-342900" algn="just" eaLnBrk="1" hangingPunct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dirty="0">
                    <a:ea typeface="宋体" panose="02010600030101010101" pitchFamily="2" charset="-122"/>
                  </a:rPr>
                  <a:t>The constant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𝑚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 may be taken outside the summation, leaving only the sum of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𝑝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𝑟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𝑘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 equals 1.</a:t>
                </a:r>
              </a:p>
              <a:p>
                <a:pPr marL="342900" indent="-342900" algn="just" eaLnBrk="1" hangingPunct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dirty="0">
                    <a:ea typeface="宋体" panose="02010600030101010101" pitchFamily="2" charset="-122"/>
                  </a:rPr>
                  <a:t>Then: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𝐿</m:t>
                    </m:r>
                    <m:r>
                      <a:rPr lang="en-US" altLang="zh-CN" i="1" baseline="-25000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𝑎𝑣𝑔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𝑚</m:t>
                    </m:r>
                  </m:oMath>
                </a14:m>
                <a:endParaRPr lang="en-US" altLang="zh-CN" i="1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0722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1" t="-13" r="6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879006"/>
              </p:ext>
            </p:extLst>
          </p:nvPr>
        </p:nvGraphicFramePr>
        <p:xfrm>
          <a:off x="4318663" y="4360663"/>
          <a:ext cx="3299180" cy="962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206500" imgH="431800" progId="Equation.3">
                  <p:embed/>
                </p:oleObj>
              </mc:Choice>
              <mc:Fallback>
                <p:oleObj r:id="rId5" imgW="1206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663" y="4360663"/>
                        <a:ext cx="3299180" cy="9620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4" name="Rectangle 9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Coding Redundancy</a:t>
            </a:r>
            <a:endParaRPr lang="en-GB" altLang="zh-CN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"/>
          <a:stretch>
            <a:fillRect/>
          </a:stretch>
        </p:blipFill>
        <p:spPr bwMode="auto">
          <a:xfrm>
            <a:off x="2489835" y="2793365"/>
            <a:ext cx="7212330" cy="297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40828" y="1439195"/>
            <a:ext cx="74721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Example of Variable-length Coding: 8-level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CE627515-3C8F-4ABD-A9BA-4A9610AAAC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4786402"/>
                  </p:ext>
                </p:extLst>
              </p:nvPr>
            </p:nvGraphicFramePr>
            <p:xfrm>
              <a:off x="1739900" y="2284978"/>
              <a:ext cx="8849658" cy="38737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4943">
                      <a:extLst>
                        <a:ext uri="{9D8B030D-6E8A-4147-A177-3AD203B41FA5}">
                          <a16:colId xmlns:a16="http://schemas.microsoft.com/office/drawing/2014/main" val="584653361"/>
                        </a:ext>
                      </a:extLst>
                    </a:gridCol>
                    <a:gridCol w="1474943">
                      <a:extLst>
                        <a:ext uri="{9D8B030D-6E8A-4147-A177-3AD203B41FA5}">
                          <a16:colId xmlns:a16="http://schemas.microsoft.com/office/drawing/2014/main" val="1702776528"/>
                        </a:ext>
                      </a:extLst>
                    </a:gridCol>
                    <a:gridCol w="1474943">
                      <a:extLst>
                        <a:ext uri="{9D8B030D-6E8A-4147-A177-3AD203B41FA5}">
                          <a16:colId xmlns:a16="http://schemas.microsoft.com/office/drawing/2014/main" val="2508293344"/>
                        </a:ext>
                      </a:extLst>
                    </a:gridCol>
                    <a:gridCol w="1474943">
                      <a:extLst>
                        <a:ext uri="{9D8B030D-6E8A-4147-A177-3AD203B41FA5}">
                          <a16:colId xmlns:a16="http://schemas.microsoft.com/office/drawing/2014/main" val="773724931"/>
                        </a:ext>
                      </a:extLst>
                    </a:gridCol>
                    <a:gridCol w="1474943">
                      <a:extLst>
                        <a:ext uri="{9D8B030D-6E8A-4147-A177-3AD203B41FA5}">
                          <a16:colId xmlns:a16="http://schemas.microsoft.com/office/drawing/2014/main" val="3068222737"/>
                        </a:ext>
                      </a:extLst>
                    </a:gridCol>
                    <a:gridCol w="1474943">
                      <a:extLst>
                        <a:ext uri="{9D8B030D-6E8A-4147-A177-3AD203B41FA5}">
                          <a16:colId xmlns:a16="http://schemas.microsoft.com/office/drawing/2014/main" val="3432425058"/>
                        </a:ext>
                      </a:extLst>
                    </a:gridCol>
                  </a:tblGrid>
                  <a:tr h="42517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i="1" baseline="-25000" dirty="0" err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zh-CN" alt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i="1" baseline="-25000" dirty="0" err="1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US" altLang="zh-CN" i="1" baseline="0" dirty="0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i="1" dirty="0" err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i="1" baseline="-25000" dirty="0" err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 baseline="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𝐶𝑜𝑑𝑒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 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dirty="0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en-US" altLang="zh-CN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dirty="0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altLang="zh-CN" b="1" i="1" dirty="0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𝐶𝑜𝑑𝑒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dirty="0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en-US" altLang="zh-CN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dirty="0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altLang="zh-CN" b="1" i="1" dirty="0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7973199"/>
                      </a:ext>
                    </a:extLst>
                  </a:tr>
                  <a:tr h="43107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CN" alt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0.19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4904949"/>
                      </a:ext>
                    </a:extLst>
                  </a:tr>
                  <a:tr h="4310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=1/7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0.25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755732"/>
                      </a:ext>
                    </a:extLst>
                  </a:tr>
                  <a:tr h="4310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=2/7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0.21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7244240"/>
                      </a:ext>
                    </a:extLst>
                  </a:tr>
                  <a:tr h="4310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=3/7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0.16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754862"/>
                      </a:ext>
                    </a:extLst>
                  </a:tr>
                  <a:tr h="4310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=4/7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3201796"/>
                      </a:ext>
                    </a:extLst>
                  </a:tr>
                  <a:tr h="4310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=5/7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00001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6332289"/>
                      </a:ext>
                    </a:extLst>
                  </a:tr>
                  <a:tr h="4310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=6/7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000001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213177"/>
                      </a:ext>
                    </a:extLst>
                  </a:tr>
                  <a:tr h="43107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000000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451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E627515-3C8F-4ABD-A9BA-4A9610AAAC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4786402"/>
                  </p:ext>
                </p:extLst>
              </p:nvPr>
            </p:nvGraphicFramePr>
            <p:xfrm>
              <a:off x="1739900" y="2284978"/>
              <a:ext cx="8849658" cy="38737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494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584653361"/>
                        </a:ext>
                      </a:extLst>
                    </a:gridCol>
                    <a:gridCol w="147494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702776528"/>
                        </a:ext>
                      </a:extLst>
                    </a:gridCol>
                    <a:gridCol w="147494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508293344"/>
                        </a:ext>
                      </a:extLst>
                    </a:gridCol>
                    <a:gridCol w="147494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773724931"/>
                        </a:ext>
                      </a:extLst>
                    </a:gridCol>
                    <a:gridCol w="147494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068222737"/>
                        </a:ext>
                      </a:extLst>
                    </a:gridCol>
                    <a:gridCol w="147494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432425058"/>
                        </a:ext>
                      </a:extLst>
                    </a:gridCol>
                  </a:tblGrid>
                  <a:tr h="4251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13" t="-1429" r="-502066" b="-8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413" t="-1429" r="-402066" b="-8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99588" t="-1429" r="-300412" b="-8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0826" t="-1429" r="-201653" b="-8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00826" t="-1429" r="-101653" b="-8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00826" t="-1429" r="-1653" b="-81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527973199"/>
                      </a:ext>
                    </a:extLst>
                  </a:tr>
                  <a:tr h="4310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13" t="-100000" r="-502066" b="-7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0.19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84904949"/>
                      </a:ext>
                    </a:extLst>
                  </a:tr>
                  <a:tr h="4310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13" t="-200000" r="-502066" b="-6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0.25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300755732"/>
                      </a:ext>
                    </a:extLst>
                  </a:tr>
                  <a:tr h="4310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13" t="-300000" r="-502066" b="-5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0.21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487244240"/>
                      </a:ext>
                    </a:extLst>
                  </a:tr>
                  <a:tr h="4310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13" t="-405714" r="-502066" b="-4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0.16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83754862"/>
                      </a:ext>
                    </a:extLst>
                  </a:tr>
                  <a:tr h="4310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13" t="-498592" r="-502066" b="-30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93201796"/>
                      </a:ext>
                    </a:extLst>
                  </a:tr>
                  <a:tr h="4310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13" t="-598592" r="-502066" b="-20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00001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006332289"/>
                      </a:ext>
                    </a:extLst>
                  </a:tr>
                  <a:tr h="4310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13" t="-698592" r="-502066" b="-10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000001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533213177"/>
                      </a:ext>
                    </a:extLst>
                  </a:tr>
                  <a:tr h="4310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13" t="-798592" r="-502066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000000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2345156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Coding Redundancy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" y="1333500"/>
            <a:ext cx="7906871" cy="55245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defRPr>
            </a:lvl2pPr>
            <a:lvl3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2255" indent="-262255" fontAlgn="auto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ea typeface="宋体" panose="02010600030101010101" pitchFamily="2" charset="-122"/>
              </a:rPr>
              <a:t>For code 2, the average number of bits required to code the image is reduced to:</a:t>
            </a:r>
          </a:p>
          <a:p>
            <a:pPr marL="262255" indent="-262255" fontAlgn="auto"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marL="262255" indent="-262255" fontAlgn="auto"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marL="262255" indent="-262255" fontAlgn="auto"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marL="262255" indent="-262255" fontAlgn="auto"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marL="262255" indent="-262255" fontAlgn="auto"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marL="262255" indent="-262255" fontAlgn="auto"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marL="262255" indent="-262255" fontAlgn="auto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ea typeface="宋体" panose="02010600030101010101" pitchFamily="2" charset="-122"/>
              </a:rPr>
              <a:t>The resulting compression ratio </a:t>
            </a:r>
            <a:r>
              <a:rPr lang="en-US" altLang="zh-CN" i="1" dirty="0">
                <a:ea typeface="宋体" panose="02010600030101010101" pitchFamily="2" charset="-122"/>
              </a:rPr>
              <a:t>C</a:t>
            </a:r>
            <a:r>
              <a:rPr lang="en-US" altLang="zh-CN" i="1" baseline="-25000" dirty="0">
                <a:ea typeface="宋体" panose="02010600030101010101" pitchFamily="2" charset="-122"/>
              </a:rPr>
              <a:t>R</a:t>
            </a:r>
            <a:r>
              <a:rPr lang="en-US" altLang="zh-CN" dirty="0">
                <a:ea typeface="宋体" panose="02010600030101010101" pitchFamily="2" charset="-122"/>
              </a:rPr>
              <a:t> is 3/2.7 or 1.11.</a:t>
            </a:r>
          </a:p>
          <a:p>
            <a:pPr marL="262255" indent="-262255" fontAlgn="auto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ea typeface="宋体" panose="02010600030101010101" pitchFamily="2" charset="-122"/>
              </a:rPr>
              <a:t>Redundancy is </a:t>
            </a:r>
            <a:r>
              <a:rPr lang="en-US" altLang="zh-CN" i="1" dirty="0">
                <a:ea typeface="宋体" panose="02010600030101010101" pitchFamily="2" charset="-122"/>
              </a:rPr>
              <a:t>R</a:t>
            </a:r>
            <a:r>
              <a:rPr lang="en-US" altLang="zh-CN" i="1" baseline="-25000" dirty="0">
                <a:ea typeface="宋体" panose="02010600030101010101" pitchFamily="2" charset="-122"/>
              </a:rPr>
              <a:t>D</a:t>
            </a:r>
            <a:r>
              <a:rPr lang="en-US" altLang="zh-CN" i="1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= 1−1/1.11 = 0.099.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906386"/>
              </p:ext>
            </p:extLst>
          </p:nvPr>
        </p:nvGraphicFramePr>
        <p:xfrm>
          <a:off x="741978" y="2464048"/>
          <a:ext cx="6919913" cy="246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57825" imgH="1905000" progId="Equation.3">
                  <p:embed/>
                </p:oleObj>
              </mc:Choice>
              <mc:Fallback>
                <p:oleObj r:id="rId3" imgW="5457825" imgH="1905000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978" y="2464048"/>
                        <a:ext cx="6919913" cy="2466975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598622EF-240D-446F-84A6-D39ADAA731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8" y="2081800"/>
            <a:ext cx="3917284" cy="16157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Coding Redundancy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17" y="1322387"/>
            <a:ext cx="6507708" cy="4311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47"/>
          <a:stretch>
            <a:fillRect/>
          </a:stretch>
        </p:blipFill>
        <p:spPr bwMode="auto">
          <a:xfrm>
            <a:off x="8601666" y="2926276"/>
            <a:ext cx="2471376" cy="1632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2510B8-933E-4559-8F4E-74B5576DC9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691" y="2641043"/>
            <a:ext cx="4648975" cy="19175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Coding Redundancy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61473" y="1055077"/>
            <a:ext cx="11133221" cy="4654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Variable-length coding: Assigning fewer bits to the more probable gray-levels.</a:t>
            </a:r>
          </a:p>
          <a:p>
            <a:pPr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Having coding Redundancy:</a:t>
            </a:r>
          </a:p>
          <a:p>
            <a:pPr lvl="1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When not take full advantage of the probabilities of the events.</a:t>
            </a:r>
          </a:p>
          <a:p>
            <a:pPr lvl="1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 is almost always present by using natural binary code.</a:t>
            </a:r>
          </a:p>
          <a:p>
            <a:pPr lvl="1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Underlying basis:</a:t>
            </a:r>
          </a:p>
          <a:p>
            <a:pPr lvl="1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Certain gray levels are more probable than others.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Interpixel Redundancy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46" b="30273"/>
          <a:stretch>
            <a:fillRect/>
          </a:stretch>
        </p:blipFill>
        <p:spPr bwMode="auto">
          <a:xfrm>
            <a:off x="1952625" y="1316038"/>
            <a:ext cx="8286750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 dirty="0">
                <a:ea typeface="宋体" panose="02010600030101010101" pitchFamily="2" charset="-122"/>
              </a:rPr>
              <a:t>Contents</a:t>
            </a:r>
            <a:endParaRPr lang="en-GB" altLang="zh-CN" dirty="0">
              <a:ea typeface="宋体" panose="02010600030101010101" pitchFamily="2" charset="-122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IE" altLang="zh-CN" sz="2800" dirty="0">
                <a:ea typeface="宋体" panose="02010600030101010101" pitchFamily="2" charset="-122"/>
              </a:rPr>
              <a:t>Today we will begin looking at image Compression: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 sz="2800" dirty="0">
                <a:ea typeface="宋体" panose="02010600030101010101" pitchFamily="2" charset="-122"/>
              </a:rPr>
              <a:t>Fundamentals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 sz="2800" dirty="0">
                <a:ea typeface="宋体" panose="02010600030101010101" pitchFamily="2" charset="-122"/>
              </a:rPr>
              <a:t>Data Redundancies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 sz="2800" dirty="0">
                <a:ea typeface="宋体" panose="02010600030101010101" pitchFamily="2" charset="-122"/>
              </a:rPr>
              <a:t>Image Compression Models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 sz="2800" dirty="0">
                <a:ea typeface="宋体" panose="02010600030101010101" pitchFamily="2" charset="-122"/>
              </a:rPr>
              <a:t>Lossless Image Compression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Interpixel Redundancy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45431" y="1235243"/>
            <a:ext cx="11197389" cy="5013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Remark</a:t>
            </a:r>
          </a:p>
          <a:p>
            <a:pPr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gray levels in these images are not equally probable, variable-length coding can be used to reduce the coding redundancy.</a:t>
            </a:r>
          </a:p>
          <a:p>
            <a:pPr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coding process would not alter the level of correlation between the pixels within the images.</a:t>
            </a:r>
          </a:p>
          <a:p>
            <a:pPr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correlations come from the structural or geometric relationships between the objects in the image.</a:t>
            </a:r>
          </a:p>
          <a:p>
            <a:pPr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These reflect another important data redundancy—interpixel redundancy: one directly related to the interpixel correlations within an image.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Interpixel Redundancy</a:t>
            </a:r>
          </a:p>
        </p:txBody>
      </p:sp>
      <p:sp>
        <p:nvSpPr>
          <p:cNvPr id="4403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ea typeface="宋体" panose="02010600030101010101" pitchFamily="2" charset="-122"/>
              </a:rPr>
              <a:t>Properties of Interpixel Redundancy</a:t>
            </a:r>
          </a:p>
          <a:p>
            <a:pPr algn="just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ea typeface="宋体" panose="02010600030101010101" pitchFamily="2" charset="-122"/>
              </a:rPr>
              <a:t>The value of any given pixel can be predicted from the value of its neighbors.</a:t>
            </a:r>
          </a:p>
          <a:p>
            <a:pPr algn="just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ea typeface="宋体" panose="02010600030101010101" pitchFamily="2" charset="-122"/>
              </a:rPr>
              <a:t>The information carried by individual pixels is relatively small. Much of the visual contribution of a single pixel is redundant to an image.</a:t>
            </a:r>
          </a:p>
          <a:p>
            <a:pPr algn="just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ea typeface="宋体" panose="02010600030101010101" pitchFamily="2" charset="-122"/>
              </a:rPr>
              <a:t>Other nomenclatures:</a:t>
            </a:r>
          </a:p>
          <a:p>
            <a:pPr lvl="1" algn="just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ea typeface="宋体" panose="02010600030101010101" pitchFamily="2" charset="-122"/>
              </a:rPr>
              <a:t>Spatial Redundancy.</a:t>
            </a:r>
          </a:p>
          <a:p>
            <a:pPr lvl="1" algn="just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ea typeface="宋体" panose="02010600030101010101" pitchFamily="2" charset="-122"/>
              </a:rPr>
              <a:t>Geometric redundancy.</a:t>
            </a:r>
          </a:p>
          <a:p>
            <a:pPr lvl="1" algn="just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ea typeface="宋体" panose="02010600030101010101" pitchFamily="2" charset="-122"/>
              </a:rPr>
              <a:t>Interframe redundancy.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Interpixel Redundancy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62255" indent="-262255">
              <a:lnSpc>
                <a:spcPct val="150000"/>
              </a:lnSpc>
              <a:defRPr/>
            </a:pPr>
            <a:r>
              <a:rPr lang="en-US" altLang="zh-CN" sz="2400" b="1" dirty="0">
                <a:ea typeface="宋体" panose="02010600030101010101" pitchFamily="2" charset="-122"/>
              </a:rPr>
              <a:t>Reduced Approaches</a:t>
            </a:r>
          </a:p>
          <a:p>
            <a:pPr marL="262255" indent="-262255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ea typeface="宋体" panose="02010600030101010101" pitchFamily="2" charset="-122"/>
              </a:rPr>
              <a:t>Transform into a more efficient (but usually nonvisual) format.</a:t>
            </a:r>
          </a:p>
          <a:p>
            <a:pPr marL="262255" indent="-262255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ea typeface="宋体" panose="02010600030101010101" pitchFamily="2" charset="-122"/>
              </a:rPr>
              <a:t>Example</a:t>
            </a:r>
          </a:p>
          <a:p>
            <a:pPr marL="900430" lvl="1" indent="-271780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ea typeface="宋体" panose="02010600030101010101" pitchFamily="2" charset="-122"/>
              </a:rPr>
              <a:t>The difference between adjacent pixels.</a:t>
            </a:r>
          </a:p>
          <a:p>
            <a:pPr marL="262255" lvl="1" indent="-262255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ea typeface="宋体" panose="02010600030101010101" pitchFamily="2" charset="-122"/>
              </a:rPr>
              <a:t>Mapping: transformations of the types that remove interpixel redundancy.</a:t>
            </a:r>
          </a:p>
          <a:p>
            <a:pPr marL="262255" indent="-262255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ea typeface="宋体" panose="02010600030101010101" pitchFamily="2" charset="-122"/>
              </a:rPr>
              <a:t>Reversible Mappings: Can be reconstructed.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Interpixel Redundancy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45432" y="1235242"/>
                <a:ext cx="11133221" cy="4459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Run-length Coding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Mapping the pixels along each scan line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 0</m:t>
                        </m:r>
                      </m:e>
                    </m:d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 1</m:t>
                        </m:r>
                      </m:e>
                    </m:d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· · · ,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 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− 1</m:t>
                        </m:r>
                      </m:e>
                    </m:d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Into a sequence of pairs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𝑔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𝑤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), 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𝑔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𝑤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), 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 · ·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𝑔</m:t>
                    </m:r>
                    <m:r>
                      <a:rPr lang="en-US" altLang="zh-CN" sz="24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denotes the 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i-th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gray level encountered along the line.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𝑤</m:t>
                    </m:r>
                    <m:r>
                      <a:rPr lang="en-US" altLang="zh-CN" sz="24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run length of the</a:t>
                </a:r>
                <a:r>
                  <a:rPr lang="en-US" altLang="zh-CN" sz="24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i-th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run. 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aabbbcddddd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”,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can be represented as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: 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(a, 2)(b, 3)(c, 1)(d, 5).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1111102555555557766666666666666, </a:t>
                </a:r>
                <a:r>
                  <a:rPr lang="zh-CN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can be represented as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(1, 5)(0, 1)(2, 1)(5, 8)(7, 2)(6, 14).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32" y="1235242"/>
                <a:ext cx="11133221" cy="4459041"/>
              </a:xfrm>
              <a:prstGeom prst="rect">
                <a:avLst/>
              </a:prstGeom>
              <a:blipFill>
                <a:blip r:embed="rId2"/>
                <a:stretch>
                  <a:fillRect l="-821" b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Interpixel Redundancy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794" y="1192630"/>
            <a:ext cx="8126412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1"/>
          <p:cNvSpPr txBox="1">
            <a:spLocks noChangeArrowheads="1"/>
          </p:cNvSpPr>
          <p:nvPr/>
        </p:nvSpPr>
        <p:spPr bwMode="auto">
          <a:xfrm>
            <a:off x="2164599" y="1525504"/>
            <a:ext cx="1350962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Image size: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1024*343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Interpixel Redundancy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36951" y="1185950"/>
            <a:ext cx="11118098" cy="22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4625" indent="-1746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Computational Results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Only 88 bits are needed to represent the 1024 bits of binary data.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The entire 1024×343 section can be reduced to 12,166 runs.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The Compression ratio is: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00325" y="4834086"/>
            <a:ext cx="46175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 the relative redundancy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3862413" y="3658286"/>
                <a:ext cx="4110805" cy="861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𝑅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(1024)(343)(1)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(12166)(11)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=2.63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2413" y="3658286"/>
                <a:ext cx="4110805" cy="861326"/>
              </a:xfrm>
              <a:prstGeom prst="rect">
                <a:avLst/>
              </a:prstGeom>
              <a:blipFill rotWithShape="1">
                <a:blip r:embed="rId3"/>
                <a:stretch>
                  <a:fillRect l="-8" t="-6" r="-135" b="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3980108" y="5441075"/>
                <a:ext cx="3125727" cy="7861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𝐷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=1−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2.63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=0.62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80108" y="5441075"/>
                <a:ext cx="3125727" cy="786177"/>
              </a:xfrm>
              <a:prstGeom prst="rect">
                <a:avLst/>
              </a:prstGeom>
              <a:blipFill rotWithShape="1">
                <a:blip r:embed="rId4"/>
                <a:stretch>
                  <a:fillRect l="-18" t="-50" r="-238" b="5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Psychovisual</a:t>
            </a:r>
            <a:r>
              <a:rPr lang="en-US" altLang="zh-CN" dirty="0">
                <a:ea typeface="宋体" panose="02010600030101010101" pitchFamily="2" charset="-122"/>
              </a:rPr>
              <a:t> Redundancy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513348" y="1432510"/>
            <a:ext cx="7427494" cy="3905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2255" indent="-26225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Eye does not respond with equal sensitivity to all visual information.</a:t>
            </a:r>
          </a:p>
          <a:p>
            <a:pPr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Certain information has less relative importance. This information is said to be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psychovisual redundant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 can be eliminated without significantly impairing the quality of image perception.</a:t>
            </a:r>
          </a:p>
        </p:txBody>
      </p:sp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603" y="1356310"/>
            <a:ext cx="2259013" cy="524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Psychovisual</a:t>
            </a:r>
            <a:r>
              <a:rPr lang="en-US" altLang="zh-CN" dirty="0">
                <a:ea typeface="宋体" panose="02010600030101010101" pitchFamily="2" charset="-122"/>
              </a:rPr>
              <a:t> Redundancy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27</a:t>
            </a:fld>
            <a:endParaRPr lang="en-US" dirty="0"/>
          </a:p>
        </p:txBody>
      </p:sp>
      <p:sp>
        <p:nvSpPr>
          <p:cNvPr id="54275" name="Text Box 6"/>
          <p:cNvSpPr txBox="1">
            <a:spLocks noChangeArrowheads="1"/>
          </p:cNvSpPr>
          <p:nvPr/>
        </p:nvSpPr>
        <p:spPr bwMode="auto">
          <a:xfrm>
            <a:off x="484909" y="1261394"/>
            <a:ext cx="11222181" cy="3905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Basic Cognitive Procedure</a:t>
            </a:r>
          </a:p>
          <a:p>
            <a:pPr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Human perception of the information in an image normally does not involve quantitative analysis of every pixel value in the image.</a:t>
            </a:r>
          </a:p>
          <a:p>
            <a:pPr lvl="1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Find features such as edges or textual regions.</a:t>
            </a:r>
          </a:p>
          <a:p>
            <a:pPr lvl="1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Mentally combines them into recognizable groupings.</a:t>
            </a:r>
          </a:p>
          <a:p>
            <a:pPr lvl="1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brain correlates these groupings with prior knowledge.</a:t>
            </a:r>
          </a:p>
          <a:p>
            <a:pPr lvl="1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Then, complete the image interpretation process.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28</a:t>
            </a:fld>
            <a:endParaRPr 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Psychovisual</a:t>
            </a:r>
            <a:r>
              <a:rPr lang="en-US" altLang="zh-CN" dirty="0">
                <a:ea typeface="宋体" panose="02010600030101010101" pitchFamily="2" charset="-122"/>
              </a:rPr>
              <a:t> Redundancy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48104" y="940631"/>
            <a:ext cx="11053011" cy="1969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eaLnBrk="1" hangingPunct="1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Lead to a loss of quantitative information (</a:t>
            </a: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quantization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).</a:t>
            </a:r>
          </a:p>
          <a:p>
            <a:pPr marL="1285875" lvl="1" indent="-457200" algn="just" eaLnBrk="1" hangingPunct="1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Mapping a broad range of input values to a limited number of output values.</a:t>
            </a:r>
          </a:p>
          <a:p>
            <a:pPr marL="1285875" lvl="1" indent="-457200" algn="just" eaLnBrk="1" hangingPunct="1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Irreversible Operation.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Group 6"/>
          <p:cNvGrpSpPr/>
          <p:nvPr/>
        </p:nvGrpSpPr>
        <p:grpSpPr bwMode="auto">
          <a:xfrm>
            <a:off x="1708985" y="3008459"/>
            <a:ext cx="8439150" cy="3811587"/>
            <a:chOff x="258" y="945"/>
            <a:chExt cx="5316" cy="2401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" y="955"/>
              <a:ext cx="2554" cy="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" y="945"/>
              <a:ext cx="2566" cy="2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948" y="3024334"/>
            <a:ext cx="4062412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Psychovisual</a:t>
            </a:r>
            <a:r>
              <a:rPr lang="en-US" altLang="zh-CN" dirty="0">
                <a:ea typeface="宋体" panose="02010600030101010101" pitchFamily="2" charset="-122"/>
              </a:rPr>
              <a:t> Redundancy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9" b="50177"/>
          <a:stretch>
            <a:fillRect/>
          </a:stretch>
        </p:blipFill>
        <p:spPr bwMode="auto">
          <a:xfrm>
            <a:off x="1817270" y="1530350"/>
            <a:ext cx="41021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8" t="49698"/>
          <a:stretch>
            <a:fillRect/>
          </a:stretch>
        </p:blipFill>
        <p:spPr bwMode="auto">
          <a:xfrm>
            <a:off x="5922545" y="4002088"/>
            <a:ext cx="4160838" cy="251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042945" y="1277938"/>
            <a:ext cx="18486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128 grey levels (7 </a:t>
            </a:r>
            <a:r>
              <a:rPr lang="en-IE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bpp</a:t>
            </a:r>
            <a:r>
              <a:rPr lang="en-IE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139598" y="1262063"/>
            <a:ext cx="175887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 grey levels (6 </a:t>
            </a:r>
            <a:r>
              <a:rPr lang="en-IE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bpp</a:t>
            </a:r>
            <a:r>
              <a:rPr lang="en-IE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8200608" y="1262063"/>
            <a:ext cx="175887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 grey levels (5 </a:t>
            </a:r>
            <a:r>
              <a:rPr lang="en-IE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bpp</a:t>
            </a:r>
            <a:r>
              <a:rPr lang="en-IE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2018883" y="6430963"/>
            <a:ext cx="175887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16 grey levels (4 bpp)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4135020" y="6430963"/>
            <a:ext cx="16691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8 grey levels (3 bpp)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6184483" y="6446838"/>
            <a:ext cx="16691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4 grey levels (2 bpp)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8170445" y="6446838"/>
            <a:ext cx="17240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IE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2 grey levels (1 bpp)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5" r="19489"/>
          <a:stretch>
            <a:fillRect/>
          </a:stretch>
        </p:blipFill>
        <p:spPr bwMode="auto">
          <a:xfrm>
            <a:off x="5938420" y="1519238"/>
            <a:ext cx="4102100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8" b="50047"/>
          <a:stretch>
            <a:fillRect/>
          </a:stretch>
        </p:blipFill>
        <p:spPr bwMode="auto">
          <a:xfrm>
            <a:off x="1793458" y="4000500"/>
            <a:ext cx="4160837" cy="249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1633306" y="1277938"/>
            <a:ext cx="25013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256 grey levels (8 bits per pixel)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 dirty="0">
                <a:ea typeface="宋体" panose="02010600030101010101" pitchFamily="2" charset="-122"/>
              </a:rPr>
              <a:t>Fundamentals</a:t>
            </a:r>
            <a:endParaRPr lang="en-GB" altLang="zh-CN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61473" y="1171074"/>
            <a:ext cx="11133221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9580" indent="-449580"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</a:p>
          <a:p>
            <a:pPr marL="449580" indent="-44958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Much of the on-line information is graphical or pictorial, storage and communications requirements are immense.</a:t>
            </a:r>
          </a:p>
          <a:p>
            <a:pPr marL="449580" indent="-44958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spatial resolutions of today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 imaging sensors and the standard of broadcast television are greatly developed.</a:t>
            </a:r>
          </a:p>
          <a:p>
            <a:pPr marL="1276350" lvl="1" indent="-44958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1991, Kodak, MC-200, 0.4M pixels, 1.7M Japan Yuan(around 9500RMB). </a:t>
            </a:r>
          </a:p>
          <a:p>
            <a:pPr marL="1276350" lvl="1" indent="-44958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June 2020, Canon IXUS 190, 20M pixels, around 950RMB(JD).</a:t>
            </a:r>
          </a:p>
          <a:p>
            <a:pPr marL="1276350" lvl="1" indent="-44958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VGA resolution: 320×240, 640×480(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标清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), 1280×720(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高清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), 1920×1080(1080P), 3840x2160(4K), 7680×4320(8K)…</a:t>
            </a:r>
          </a:p>
          <a:p>
            <a:pPr marL="449580" indent="-44958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Methods of compressing the data prior to storage and/or transmission are of practical and commercial interest.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Psychovisual</a:t>
            </a:r>
            <a:r>
              <a:rPr lang="en-US" altLang="zh-CN" dirty="0">
                <a:ea typeface="宋体" panose="02010600030101010101" pitchFamily="2" charset="-122"/>
              </a:rPr>
              <a:t> Redundancy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30</a:t>
            </a:fld>
            <a:endParaRPr lang="en-US" dirty="0"/>
          </a:p>
        </p:txBody>
      </p:sp>
      <p:pic>
        <p:nvPicPr>
          <p:cNvPr id="3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3"/>
          <a:stretch>
            <a:fillRect/>
          </a:stretch>
        </p:blipFill>
        <p:spPr>
          <a:xfrm>
            <a:off x="5198451" y="1641475"/>
            <a:ext cx="6137275" cy="4895850"/>
          </a:xfrm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569913" y="1184275"/>
            <a:ext cx="60753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Example: Compression by quantization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569913" y="1828445"/>
            <a:ext cx="4483349" cy="4459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Tx/>
              <a:buAutoNum type="alphaLcParenR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Original image with 256 gray levels.</a:t>
            </a:r>
          </a:p>
          <a:p>
            <a:pPr>
              <a:lnSpc>
                <a:spcPct val="150000"/>
              </a:lnSpc>
              <a:buFontTx/>
              <a:buAutoNum type="alphaLcParenR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Uniform quantization to 16 gray levels.</a:t>
            </a:r>
          </a:p>
          <a:p>
            <a:pPr>
              <a:lnSpc>
                <a:spcPct val="150000"/>
              </a:lnSpc>
              <a:buFontTx/>
              <a:buAutoNum type="alphaLcParenR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Improved Gray-Scale (IGS) quantization.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compression are 2:1, but IGS is more complicated.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Psychovisual</a:t>
            </a:r>
            <a:r>
              <a:rPr lang="en-US" altLang="zh-CN" dirty="0">
                <a:ea typeface="宋体" panose="02010600030101010101" pitchFamily="2" charset="-122"/>
              </a:rPr>
              <a:t> Redundancy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04913"/>
            <a:ext cx="11253537" cy="5524500"/>
          </a:xfrm>
        </p:spPr>
        <p:txBody>
          <a:bodyPr/>
          <a:lstStyle/>
          <a:p>
            <a:pPr marL="174625" indent="-174625" eaLnBrk="1" hangingPunct="1">
              <a:lnSpc>
                <a:spcPct val="100000"/>
              </a:lnSpc>
            </a:pPr>
            <a:r>
              <a:rPr lang="en-US" altLang="zh-CN" sz="2400" b="1" dirty="0">
                <a:ea typeface="宋体" panose="02010600030101010101" pitchFamily="2" charset="-122"/>
              </a:rPr>
              <a:t>Improved Gray-Scale (IGS) quantization</a:t>
            </a:r>
          </a:p>
          <a:p>
            <a:pPr marL="174625" indent="-174625" algn="just" eaLnBrk="1" hangingPunct="1">
              <a:lnSpc>
                <a:spcPct val="100000"/>
              </a:lnSpc>
              <a:buFontTx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A sum: initially set to zero.</a:t>
            </a:r>
          </a:p>
          <a:p>
            <a:pPr marL="174625" indent="-174625" algn="just" eaLnBrk="1" hangingPunct="1">
              <a:lnSpc>
                <a:spcPct val="100000"/>
              </a:lnSpc>
              <a:buFontTx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Add the four least significant bits of a previously generated sum with current 8-bit gray level.</a:t>
            </a:r>
          </a:p>
          <a:p>
            <a:pPr marL="174625" indent="-174625" algn="just" eaLnBrk="1" hangingPunct="1">
              <a:lnSpc>
                <a:spcPct val="100000"/>
              </a:lnSpc>
              <a:buFontTx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If the four most significant bits of the current value are 1111</a:t>
            </a:r>
            <a:r>
              <a:rPr lang="en-US" altLang="zh-CN" sz="2400" baseline="-25000" dirty="0">
                <a:ea typeface="宋体" panose="02010600030101010101" pitchFamily="2" charset="-122"/>
              </a:rPr>
              <a:t>2</a:t>
            </a:r>
            <a:r>
              <a:rPr lang="en-US" altLang="zh-CN" sz="2400" dirty="0">
                <a:ea typeface="宋体" panose="02010600030101010101" pitchFamily="2" charset="-122"/>
              </a:rPr>
              <a:t>, however, 0000</a:t>
            </a:r>
            <a:r>
              <a:rPr lang="en-US" altLang="zh-CN" sz="2400" baseline="-25000" dirty="0">
                <a:ea typeface="宋体" panose="02010600030101010101" pitchFamily="2" charset="-122"/>
              </a:rPr>
              <a:t>2</a:t>
            </a:r>
            <a:r>
              <a:rPr lang="en-US" altLang="zh-CN" sz="2400" dirty="0">
                <a:ea typeface="宋体" panose="02010600030101010101" pitchFamily="2" charset="-122"/>
              </a:rPr>
              <a:t> is added instead.</a:t>
            </a:r>
          </a:p>
          <a:p>
            <a:pPr marL="174625" indent="-174625" algn="just" eaLnBrk="1" hangingPunct="1">
              <a:lnSpc>
                <a:spcPct val="100000"/>
              </a:lnSpc>
              <a:buFontTx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The four most significant bits of the resulting sum are used as the coded pixel value. </a:t>
            </a:r>
          </a:p>
          <a:p>
            <a:pPr marL="174625" indent="-174625" eaLnBrk="1" hangingPunct="1">
              <a:lnSpc>
                <a:spcPct val="100000"/>
              </a:lnSpc>
            </a:pPr>
            <a:endParaRPr lang="zh-CN" altLang="en-US" sz="2400" dirty="0">
              <a:ea typeface="宋体" panose="02010600030101010101" pitchFamily="2" charset="-122"/>
            </a:endParaRPr>
          </a:p>
        </p:txBody>
      </p:sp>
      <p:grpSp>
        <p:nvGrpSpPr>
          <p:cNvPr id="4" name="Group 7"/>
          <p:cNvGrpSpPr/>
          <p:nvPr/>
        </p:nvGrpSpPr>
        <p:grpSpPr bwMode="auto">
          <a:xfrm>
            <a:off x="6214394" y="4407512"/>
            <a:ext cx="5024437" cy="2471737"/>
            <a:chOff x="1205" y="2638"/>
            <a:chExt cx="3165" cy="1557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545"/>
            <a:stretch>
              <a:fillRect/>
            </a:stretch>
          </p:blipFill>
          <p:spPr bwMode="auto">
            <a:xfrm>
              <a:off x="1205" y="2638"/>
              <a:ext cx="3165" cy="1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993" y="3922"/>
              <a:ext cx="247" cy="19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Fidelity Criteria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61473" y="1215189"/>
            <a:ext cx="11069053" cy="5524500"/>
          </a:xfrm>
        </p:spPr>
        <p:txBody>
          <a:bodyPr>
            <a:normAutofit fontScale="92500" lnSpcReduction="20000"/>
          </a:bodyPr>
          <a:lstStyle/>
          <a:p>
            <a:pPr marL="449580" indent="-44958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ea typeface="宋体" panose="02010600030101010101" pitchFamily="2" charset="-122"/>
              </a:rPr>
              <a:t>Compression may lead to loss information</a:t>
            </a:r>
          </a:p>
          <a:p>
            <a:pPr marL="449580" indent="-44958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ea typeface="宋体" panose="02010600030101010101" pitchFamily="2" charset="-122"/>
              </a:rPr>
              <a:t>Quantifying the nature and extent of information loss</a:t>
            </a:r>
          </a:p>
          <a:p>
            <a:pPr marL="914400" lvl="1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ea typeface="宋体" panose="02010600030101010101" pitchFamily="2" charset="-122"/>
              </a:rPr>
              <a:t>Objective fidelity criteria</a:t>
            </a:r>
          </a:p>
          <a:p>
            <a:pPr marL="1322705" lvl="2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ea typeface="宋体" panose="02010600030101010101" pitchFamily="2" charset="-122"/>
              </a:rPr>
              <a:t>When the level of information loss can be expressed as a function of the input image, the compressed and output image.</a:t>
            </a:r>
          </a:p>
          <a:p>
            <a:pPr marL="1322705" lvl="2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ea typeface="宋体" panose="02010600030101010101" pitchFamily="2" charset="-122"/>
              </a:rPr>
              <a:t>Easy to operate (automatic).</a:t>
            </a:r>
          </a:p>
          <a:p>
            <a:pPr marL="1322705" lvl="2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ea typeface="宋体" panose="02010600030101010101" pitchFamily="2" charset="-122"/>
              </a:rPr>
              <a:t>Often requires the original copy as the reference.</a:t>
            </a:r>
          </a:p>
          <a:p>
            <a:pPr marL="914400" lvl="1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ea typeface="宋体" panose="02010600030101010101" pitchFamily="2" charset="-122"/>
              </a:rPr>
              <a:t>Subjective fidelity criteria</a:t>
            </a:r>
          </a:p>
          <a:p>
            <a:pPr marL="1322705" lvl="2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ea typeface="宋体" panose="02010600030101010101" pitchFamily="2" charset="-122"/>
              </a:rPr>
              <a:t>Evaluated by human observers. </a:t>
            </a:r>
          </a:p>
          <a:p>
            <a:pPr marL="1322705" lvl="2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ea typeface="宋体" panose="02010600030101010101" pitchFamily="2" charset="-122"/>
              </a:rPr>
              <a:t>Do not require the original copy as a reference.</a:t>
            </a:r>
          </a:p>
          <a:p>
            <a:pPr marL="1322705" lvl="2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ea typeface="宋体" panose="02010600030101010101" pitchFamily="2" charset="-122"/>
              </a:rPr>
              <a:t>Most decompressed images ultimately are view by human.</a:t>
            </a:r>
            <a:endParaRPr lang="zh-CN" altLang="en-US" sz="2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Fidelity Criteria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>
              <a:xfrm>
                <a:off x="477250" y="1055077"/>
                <a:ext cx="11237495" cy="55245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None/>
                  <a:defRPr sz="2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 Light" panose="020F0302020204030204" pitchFamily="34" charset="0"/>
                  </a:defRPr>
                </a:lvl1pPr>
                <a:lvl2pPr marL="8001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n"/>
                  <a:defRPr sz="2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 Light" panose="020F0302020204030204" pitchFamily="34" charset="0"/>
                  </a:defRPr>
                </a:lvl2pPr>
                <a:lvl3pPr marL="1371600" indent="-4572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p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 Light" panose="020F0302020204030204" pitchFamily="34" charset="0"/>
                  </a:defRPr>
                </a:lvl3pPr>
                <a:lvl4pPr marL="17145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p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 Light" panose="020F0302020204030204" pitchFamily="34" charset="0"/>
                  </a:defRPr>
                </a:lvl4pPr>
                <a:lvl5pPr marL="21717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p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 Light" panose="020F030202020403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49580" indent="-449580" fontAlgn="auto">
                  <a:lnSpc>
                    <a:spcPct val="130000"/>
                  </a:lnSpc>
                  <a:spcAft>
                    <a:spcPts val="0"/>
                  </a:spcAft>
                </a:pPr>
                <a:r>
                  <a:rPr lang="en-US" altLang="zh-CN" b="1" dirty="0">
                    <a:ea typeface="宋体" panose="02010600030101010101" pitchFamily="2" charset="-122"/>
                  </a:rPr>
                  <a:t>Objective Fidelity Criterion</a:t>
                </a:r>
              </a:p>
              <a:p>
                <a:pPr marL="449580" indent="-449580" fontAlgn="auto">
                  <a:lnSpc>
                    <a:spcPct val="130000"/>
                  </a:lnSpc>
                  <a:spcAft>
                    <a:spcPts val="0"/>
                  </a:spcAft>
                </a:pPr>
                <a:r>
                  <a:rPr lang="en-US" altLang="zh-CN" dirty="0">
                    <a:ea typeface="宋体" panose="02010600030101010101" pitchFamily="2" charset="-122"/>
                  </a:rPr>
                  <a:t>Root-Mean-Square (rms) Error:</a:t>
                </a:r>
              </a:p>
              <a:p>
                <a:pPr marL="449580" indent="-449580" fontAlgn="auto">
                  <a:lnSpc>
                    <a:spcPct val="130000"/>
                  </a:lnSpc>
                  <a:spcAft>
                    <a:spcPts val="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ea typeface="宋体" panose="02010600030101010101" pitchFamily="2" charset="-122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𝑦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 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represent an input image</a:t>
                </a:r>
              </a:p>
              <a:p>
                <a:pPr marL="449580" indent="-449580" fontAlgn="auto">
                  <a:lnSpc>
                    <a:spcPct val="130000"/>
                  </a:lnSpc>
                  <a:spcAft>
                    <a:spcPts val="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ea typeface="宋体" panose="02010600030101010101" pitchFamily="2" charset="-122"/>
                  </a:rPr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 be an estimate or approximation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𝑦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i="1" dirty="0">
                    <a:ea typeface="宋体" panose="02010600030101010101" pitchFamily="2" charset="-122"/>
                  </a:rPr>
                  <a:t>.</a:t>
                </a:r>
              </a:p>
              <a:p>
                <a:pPr marL="449580" indent="-449580" fontAlgn="auto">
                  <a:lnSpc>
                    <a:spcPct val="130000"/>
                  </a:lnSpc>
                  <a:spcAft>
                    <a:spcPts val="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ea typeface="宋体" panose="02010600030101010101" pitchFamily="2" charset="-122"/>
                  </a:rPr>
                  <a:t>For any value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𝑦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, the error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𝑦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 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is given by:</a:t>
                </a:r>
              </a:p>
              <a:p>
                <a:pPr marL="449580" indent="-449580" fontAlgn="auto">
                  <a:lnSpc>
                    <a:spcPct val="130000"/>
                  </a:lnSpc>
                  <a:spcAft>
                    <a:spcPts val="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endParaRPr lang="en-US" altLang="zh-CN" dirty="0">
                  <a:ea typeface="宋体" panose="02010600030101010101" pitchFamily="2" charset="-122"/>
                </a:endParaRPr>
              </a:p>
              <a:p>
                <a:pPr marL="449580" indent="-449580" fontAlgn="auto">
                  <a:lnSpc>
                    <a:spcPct val="130000"/>
                  </a:lnSpc>
                  <a:spcAft>
                    <a:spcPts val="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ea typeface="宋体" panose="02010600030101010101" pitchFamily="2" charset="-122"/>
                  </a:rPr>
                  <a:t>The root-mean-square error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𝑒</m:t>
                    </m:r>
                    <m:r>
                      <a:rPr lang="en-US" altLang="zh-CN" i="1" baseline="-25000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𝑟𝑚𝑠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) is</a:t>
                </a:r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50" y="1055077"/>
                <a:ext cx="11237495" cy="5524500"/>
              </a:xfrm>
              <a:prstGeom prst="rect">
                <a:avLst/>
              </a:prstGeom>
              <a:blipFill rotWithShape="1">
                <a:blip r:embed="rId2"/>
                <a:stretch>
                  <a:fillRect l="-3" t="-6" r="2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4112521" y="4103083"/>
                <a:ext cx="3784113" cy="4824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𝑒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 </m:t>
                      </m:r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2521" y="4103083"/>
                <a:ext cx="3784113" cy="482440"/>
              </a:xfrm>
              <a:prstGeom prst="rect">
                <a:avLst/>
              </a:prstGeom>
              <a:blipFill rotWithShape="1">
                <a:blip r:embed="rId3"/>
                <a:stretch>
                  <a:fillRect l="-7" t="-72" r="-2104" b="3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2863142" y="5354281"/>
                <a:ext cx="6706371" cy="10020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𝑟𝑚𝑠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 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𝑀𝑁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𝑀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−1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𝑦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𝑁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−1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</m:acc>
                                              <m:d>
                                                <m:dPr>
                                                  <m:ctrlP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  <m:t>, </m:t>
                                                  </m:r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𝑓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)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63142" y="5354281"/>
                <a:ext cx="6706371" cy="1002069"/>
              </a:xfrm>
              <a:prstGeom prst="rect">
                <a:avLst/>
              </a:prstGeom>
              <a:blipFill rotWithShape="1">
                <a:blip r:embed="rId4"/>
                <a:stretch>
                  <a:fillRect l="-8" t="-59" r="1" b="-3054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Fidelity Criteria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>
              <a:xfrm>
                <a:off x="457200" y="1333500"/>
                <a:ext cx="11253537" cy="55245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None/>
                  <a:defRPr sz="2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 Light" panose="020F0302020204030204" pitchFamily="34" charset="0"/>
                  </a:defRPr>
                </a:lvl1pPr>
                <a:lvl2pPr marL="8001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n"/>
                  <a:defRPr sz="2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 Light" panose="020F0302020204030204" pitchFamily="34" charset="0"/>
                  </a:defRPr>
                </a:lvl2pPr>
                <a:lvl3pPr marL="1371600" indent="-4572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p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 Light" panose="020F0302020204030204" pitchFamily="34" charset="0"/>
                  </a:defRPr>
                </a:lvl3pPr>
                <a:lvl4pPr marL="17145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p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 Light" panose="020F0302020204030204" pitchFamily="34" charset="0"/>
                  </a:defRPr>
                </a:lvl4pPr>
                <a:lvl5pPr marL="21717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p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 Light" panose="020F030202020403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49580" indent="-449580" fontAlgn="auto">
                  <a:lnSpc>
                    <a:spcPct val="130000"/>
                  </a:lnSpc>
                  <a:spcAft>
                    <a:spcPts val="0"/>
                  </a:spcAft>
                </a:pPr>
                <a:r>
                  <a:rPr lang="en-US" altLang="zh-CN" sz="2800" dirty="0">
                    <a:ea typeface="宋体" panose="02010600030101010101" pitchFamily="2" charset="-122"/>
                  </a:rPr>
                  <a:t>Mean-Square Signal-to-Noise Ratio:</a:t>
                </a:r>
              </a:p>
              <a:p>
                <a:pPr marL="449580" indent="-449580" fontAlgn="auto">
                  <a:lnSpc>
                    <a:spcPct val="130000"/>
                  </a:lnSpc>
                  <a:spcAft>
                    <a:spcPts val="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ea typeface="宋体" panose="02010600030101010101" pitchFamily="2" charset="-122"/>
                  </a:rPr>
                  <a:t>Assuming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 is the sum of the original image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𝑓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𝑦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 and a noise signal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𝑦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i="1" dirty="0">
                    <a:ea typeface="宋体" panose="02010600030101010101" pitchFamily="2" charset="-122"/>
                  </a:rPr>
                  <a:t>.</a:t>
                </a:r>
              </a:p>
              <a:p>
                <a:pPr marL="449580" indent="-449580" fontAlgn="auto">
                  <a:lnSpc>
                    <a:spcPct val="130000"/>
                  </a:lnSpc>
                  <a:spcAft>
                    <a:spcPts val="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ea typeface="宋体" panose="02010600030101010101" pitchFamily="2" charset="-122"/>
                  </a:rPr>
                  <a:t>The mean-square signal-to-noise ratios of the output image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𝑆𝑁𝑅</m:t>
                    </m:r>
                    <m:r>
                      <a:rPr lang="en-US" altLang="zh-CN" i="1" baseline="-25000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𝑚𝑠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) is:</a:t>
                </a:r>
              </a:p>
              <a:p>
                <a:pPr marL="449580" indent="-449580" fontAlgn="auto">
                  <a:lnSpc>
                    <a:spcPct val="130000"/>
                  </a:lnSpc>
                  <a:spcAft>
                    <a:spcPts val="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endParaRPr lang="en-US" altLang="zh-CN" dirty="0">
                  <a:ea typeface="宋体" panose="02010600030101010101" pitchFamily="2" charset="-122"/>
                </a:endParaRPr>
              </a:p>
              <a:p>
                <a:pPr marL="449580" indent="-449580" fontAlgn="auto">
                  <a:lnSpc>
                    <a:spcPct val="130000"/>
                  </a:lnSpc>
                  <a:spcAft>
                    <a:spcPts val="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endParaRPr lang="en-US" altLang="zh-CN" dirty="0">
                  <a:ea typeface="宋体" panose="02010600030101010101" pitchFamily="2" charset="-122"/>
                </a:endParaRPr>
              </a:p>
              <a:p>
                <a:pPr marL="449580" indent="-449580" fontAlgn="auto">
                  <a:lnSpc>
                    <a:spcPct val="130000"/>
                  </a:lnSpc>
                  <a:spcAft>
                    <a:spcPts val="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endParaRPr lang="en-US" altLang="zh-CN" dirty="0">
                  <a:ea typeface="宋体" panose="02010600030101010101" pitchFamily="2" charset="-122"/>
                </a:endParaRPr>
              </a:p>
              <a:p>
                <a:pPr marL="449580" indent="-449580" fontAlgn="auto">
                  <a:lnSpc>
                    <a:spcPct val="130000"/>
                  </a:lnSpc>
                  <a:spcAft>
                    <a:spcPts val="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𝑆𝑁𝑅</m:t>
                    </m:r>
                    <m:r>
                      <a:rPr lang="en-US" altLang="zh-CN" i="1" baseline="-25000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𝑟𝑚𝑠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 is the square root of above equation.</a:t>
                </a:r>
              </a:p>
            </p:txBody>
          </p:sp>
        </mc:Choice>
        <mc:Fallback xmlns=""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33500"/>
                <a:ext cx="11253537" cy="5524500"/>
              </a:xfrm>
              <a:prstGeom prst="rect">
                <a:avLst/>
              </a:prstGeom>
              <a:blipFill rotWithShape="1">
                <a:blip r:embed="rId2"/>
                <a:stretch>
                  <a:fillRect r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5"/>
              <p:cNvSpPr>
                <a:spLocks noChangeArrowheads="1"/>
              </p:cNvSpPr>
              <p:nvPr/>
            </p:nvSpPr>
            <p:spPr bwMode="auto">
              <a:xfrm>
                <a:off x="624687" y="4026528"/>
                <a:ext cx="10447699" cy="10957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𝑆𝑁𝑅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𝑚𝑠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𝑁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, 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=</m:t>
                                  </m:r>
                                  <m:r>
                                    <m:rPr>
                                      <m:brk m:alnAt="25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𝑁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𝑓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𝑓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, 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𝑦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687" y="4026528"/>
                <a:ext cx="10447699" cy="1095749"/>
              </a:xfrm>
              <a:prstGeom prst="rect">
                <a:avLst/>
              </a:prstGeom>
              <a:blipFill rotWithShape="1">
                <a:blip r:embed="rId3"/>
                <a:stretch>
                  <a:fillRect l="-5" t="-57" r="5" b="-489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Fidelity Criteria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45431" y="1215498"/>
            <a:ext cx="11197389" cy="2889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855" indent="-363855" eaLnBrk="1" hangingPunct="1"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Subjective fidelity Criterion</a:t>
            </a:r>
          </a:p>
          <a:p>
            <a:pPr marL="363855" indent="-363855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Most decompressed images are viewed by humans.</a:t>
            </a:r>
          </a:p>
          <a:p>
            <a:pPr marL="363855" indent="-363855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Measuring image quality by the subjective evaluations is more appropriate.</a:t>
            </a:r>
          </a:p>
          <a:p>
            <a:pPr marL="363855" indent="-363855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Example: evaluation or voting.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AutoShape 4" descr="http://img1.imgtn.bdimg.com/it/u=300183774,3737151145&amp;fm=21&amp;gp=0.jp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5540" name="AutoShape 6" descr="http://img1.imgtn.bdimg.com/it/u=300183774,3737151145&amp;fm=21&amp;gp=0.jp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Fidelity Criteria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1679575" y="2526623"/>
            <a:ext cx="1159292" cy="2672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极好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好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过得去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勉强可以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差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不可用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64" y="2202069"/>
            <a:ext cx="8040058" cy="313414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Fidelity Criteria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3"/>
          <a:stretch>
            <a:fillRect/>
          </a:stretch>
        </p:blipFill>
        <p:spPr>
          <a:xfrm>
            <a:off x="5899354" y="1617797"/>
            <a:ext cx="5527675" cy="4410075"/>
          </a:xfrm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03165" y="1726364"/>
            <a:ext cx="4847009" cy="4192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2255" indent="-26225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example, the rms of b) and c) are 6.93 and 6.78.</a:t>
            </a:r>
          </a:p>
          <a:p>
            <a:pPr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Based on objective fidelity, these values are quite similar.</a:t>
            </a:r>
          </a:p>
          <a:p>
            <a:pPr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subjective evaluation of the visual quality of the two coded images might: b)-marginal, and c)-passable.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Compression Models</a:t>
            </a:r>
          </a:p>
        </p:txBody>
      </p:sp>
      <p:sp>
        <p:nvSpPr>
          <p:cNvPr id="6758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3855" indent="-363855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ea typeface="宋体" panose="02010600030101010101" pitchFamily="2" charset="-122"/>
              </a:rPr>
              <a:t>Three general techniques are always combined to form practical image compression systems.</a:t>
            </a:r>
          </a:p>
          <a:p>
            <a:pPr marL="363855" indent="-363855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ea typeface="宋体" panose="02010600030101010101" pitchFamily="2" charset="-122"/>
              </a:rPr>
              <a:t>The overall characteristics of such a system and develop a general model to represent it.</a:t>
            </a:r>
          </a:p>
          <a:p>
            <a:pPr marL="828675" lvl="1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ea typeface="宋体" panose="02010600030101010101" pitchFamily="2" charset="-122"/>
              </a:rPr>
              <a:t>A compression system consists of two distinct structural blocks: </a:t>
            </a:r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</a:rPr>
              <a:t>an encoder </a:t>
            </a:r>
            <a:r>
              <a:rPr lang="en-US" altLang="zh-CN" sz="2000" dirty="0">
                <a:ea typeface="宋体" panose="02010600030101010101" pitchFamily="2" charset="-122"/>
              </a:rPr>
              <a:t>and </a:t>
            </a:r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</a:rPr>
              <a:t>a decoder</a:t>
            </a:r>
            <a:r>
              <a:rPr lang="en-US" altLang="zh-CN" sz="2000" dirty="0">
                <a:ea typeface="宋体" panose="02010600030101010101" pitchFamily="2" charset="-122"/>
              </a:rPr>
              <a:t>.</a:t>
            </a:r>
          </a:p>
          <a:p>
            <a:pPr marL="828675" lvl="1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ea typeface="宋体" panose="02010600030101010101" pitchFamily="2" charset="-122"/>
              </a:rPr>
              <a:t>Channel encoder: Increases the noise immunity of the source encoder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en-US" altLang="zh-CN" sz="2000" dirty="0">
                <a:ea typeface="宋体" panose="02010600030101010101" pitchFamily="2" charset="-122"/>
              </a:rPr>
              <a:t>s output. If noise free, can be omitted. 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363855" indent="-363855" eaLnBrk="1" hangingPunct="1">
              <a:lnSpc>
                <a:spcPct val="150000"/>
              </a:lnSpc>
              <a:buFontTx/>
              <a:buChar char="•"/>
            </a:pPr>
            <a:endParaRPr lang="zh-CN" altLang="en-US" sz="2400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38</a:t>
            </a:fld>
            <a:endParaRPr lang="en-US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8"/>
          <a:stretch>
            <a:fillRect/>
          </a:stretch>
        </p:blipFill>
        <p:spPr bwMode="auto">
          <a:xfrm>
            <a:off x="1776365" y="4984275"/>
            <a:ext cx="8458200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024" y="4944437"/>
            <a:ext cx="9563952" cy="141191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5"/>
          <p:cNvSpPr>
            <a:spLocks noChangeArrowheads="1"/>
          </p:cNvSpPr>
          <p:nvPr/>
        </p:nvSpPr>
        <p:spPr bwMode="auto">
          <a:xfrm>
            <a:off x="485318" y="1174844"/>
            <a:ext cx="11406908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63855" indent="-363855"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Source Encoder and Decoder</a:t>
            </a:r>
          </a:p>
          <a:p>
            <a:pPr marL="363855" indent="-363855" algn="just"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Source Encoder: Remove input redundancies.</a:t>
            </a:r>
          </a:p>
          <a:p>
            <a:pPr marL="363855" indent="-363855" algn="just"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Each operation is designed to reduce or eliminating one of the three redundancies. </a:t>
            </a:r>
          </a:p>
          <a:p>
            <a:pPr marL="828675" lvl="1" algn="just"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Interpixel redundancy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(Mapper, reversible).</a:t>
            </a:r>
          </a:p>
          <a:p>
            <a:pPr marL="828675" lvl="1" algn="just"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Psychovisual redundancy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(Quantizer, irreversible). </a:t>
            </a:r>
          </a:p>
          <a:p>
            <a:pPr marL="828675" lvl="1" algn="just"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Coding redundancy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(Symbol Encoder, reversible).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Histograms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39</a:t>
            </a:fld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275" y="4406900"/>
            <a:ext cx="8045450" cy="213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872558" y="4120921"/>
            <a:ext cx="8446884" cy="2613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017" y="4161371"/>
            <a:ext cx="5769177" cy="256010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 dirty="0">
                <a:ea typeface="宋体" panose="02010600030101010101" pitchFamily="2" charset="-122"/>
              </a:rPr>
              <a:t>Fundamentals</a:t>
            </a:r>
            <a:endParaRPr lang="en-GB" altLang="zh-CN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93557" y="1235242"/>
            <a:ext cx="11101137" cy="5013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 compression addresses the problem of reducing the amount of data required to represent a digital image.</a:t>
            </a:r>
          </a:p>
          <a:p>
            <a:pPr marL="1257300" lvl="1" indent="-34290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Remove the redundant data.</a:t>
            </a:r>
          </a:p>
          <a:p>
            <a:pPr marL="1257300" lvl="1" indent="-34290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Statistically uncorrelated data set.</a:t>
            </a:r>
          </a:p>
          <a:p>
            <a:pPr marL="342900" indent="-34290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transformation is applied prior to storage or transmission of the image.</a:t>
            </a:r>
          </a:p>
          <a:p>
            <a:pPr marL="342900" indent="-34290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Decompressed to reconstruct the original image or an approximation of it.</a:t>
            </a:r>
          </a:p>
          <a:p>
            <a:pPr marL="449580" indent="-449580" eaLnBrk="1" hangingPunct="1">
              <a:lnSpc>
                <a:spcPct val="150000"/>
              </a:lnSpc>
              <a:buFontTx/>
              <a:buChar char="•"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Text Box 7"/>
          <p:cNvSpPr txBox="1">
            <a:spLocks noChangeArrowheads="1"/>
          </p:cNvSpPr>
          <p:nvPr/>
        </p:nvSpPr>
        <p:spPr bwMode="auto">
          <a:xfrm>
            <a:off x="545432" y="1203158"/>
            <a:ext cx="11165305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62255" indent="-262255" eaLnBrk="1" hangingPunct="1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Three steps for source encoder:</a:t>
            </a:r>
          </a:p>
          <a:p>
            <a:pPr marL="342900" indent="-34290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First, the mapper transforms the input data into a format designed to reduce interpixel redundancies in the input image (run-length coding), this operation generally is reversible.</a:t>
            </a:r>
          </a:p>
          <a:p>
            <a:pPr marL="342900" indent="-34290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Second, quantizer block reduces the accuracy of the mapper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 output in accordance with some pre-established fidelity criterion. This stage reduces the psychovisual redundancies of the input image. It is irreversible.</a:t>
            </a:r>
          </a:p>
          <a:p>
            <a:pPr marL="342900" indent="-34290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Third, symbol coder creates a fixed or variable length code to represent the quantizer output. It can reduce coding redundancy, and it is reversible.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Compression Models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40</a:t>
            </a:fld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Compression Models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62255" indent="-262255" eaLnBrk="1" hangingPunct="1">
              <a:lnSpc>
                <a:spcPct val="150000"/>
              </a:lnSpc>
            </a:pPr>
            <a:r>
              <a:rPr lang="en-US" altLang="zh-CN" sz="2400" b="1" dirty="0">
                <a:ea typeface="宋体" panose="02010600030101010101" pitchFamily="2" charset="-122"/>
              </a:rPr>
              <a:t>Remark</a:t>
            </a:r>
          </a:p>
          <a:p>
            <a:pPr marL="262255" indent="-262255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ea typeface="宋体" panose="02010600030101010101" pitchFamily="2" charset="-122"/>
              </a:rPr>
              <a:t>The quantizer must be omitted when error-free compression is desired.</a:t>
            </a:r>
          </a:p>
          <a:p>
            <a:pPr marL="262255" indent="-262255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ea typeface="宋体" panose="02010600030101010101" pitchFamily="2" charset="-122"/>
              </a:rPr>
              <a:t>Some compression techniques normally are modeled by merging blocks that are physically separate in above figure.</a:t>
            </a:r>
          </a:p>
          <a:p>
            <a:pPr marL="262255" indent="-262255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ea typeface="宋体" panose="02010600030101010101" pitchFamily="2" charset="-122"/>
              </a:rPr>
              <a:t>The source decoder only contains two blocks: symbol decoder and an inverse mapper. Because quantization results in irreversible information loss, an inverse quantizer block is not included in the general source decoder model.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41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Compression Models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43736" y="1319930"/>
            <a:ext cx="11117179" cy="4459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2255" indent="-262255" eaLnBrk="1" hangingPunct="1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Channel Encoder and Decoder</a:t>
            </a:r>
          </a:p>
          <a:p>
            <a:pPr marL="262255" indent="-262255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They play an important role in the overall encoding-decoding process when the channel is noisy or prone to error.</a:t>
            </a:r>
          </a:p>
          <a:p>
            <a:pPr marL="262255" indent="-262255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 the impact of channel noise</a:t>
            </a:r>
          </a:p>
          <a:p>
            <a:pPr lvl="1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Insert a controlled form of redundancy into the source encoded data.</a:t>
            </a:r>
          </a:p>
          <a:p>
            <a:pPr marL="262255" indent="-262255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Source encoder contains little redundancy </a:t>
            </a:r>
          </a:p>
          <a:p>
            <a:pPr lvl="1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 would be highly sensitive to transmission noise without the addition of this "controlled redundancy".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4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 dirty="0">
                <a:ea typeface="宋体" panose="02010600030101010101" pitchFamily="2" charset="-122"/>
              </a:rPr>
              <a:t>Lossless Image Compression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43</a:t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77515" y="1187115"/>
            <a:ext cx="11133221" cy="5023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Also called Error-Free compression</a:t>
            </a:r>
          </a:p>
          <a:p>
            <a:pPr marL="514350" indent="-51435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need for error-free compression is motivated by the intended use or nature of the images. </a:t>
            </a:r>
          </a:p>
          <a:p>
            <a:pPr marL="514350" indent="-51435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some applications, it is the only acceptable means of data reduction. </a:t>
            </a:r>
          </a:p>
          <a:p>
            <a:pPr marL="914400" lvl="1" indent="-45720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Archival of medical or business documents, where lossy compression usually is prohibited for legal reasons.</a:t>
            </a:r>
          </a:p>
          <a:p>
            <a:pPr marL="914400" lvl="1" indent="-45720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Other is the processing of satellite imagery, where both the use and cost of collecting the data makes any loss undesirable.</a:t>
            </a:r>
          </a:p>
          <a:p>
            <a:pPr marL="914400" lvl="1" indent="-45720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Another is digital radiography, where the loss of information can compromise diagnostic accuracy.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 dirty="0">
                <a:ea typeface="宋体" panose="02010600030101010101" pitchFamily="2" charset="-122"/>
              </a:rPr>
              <a:t>Lossless Image Compression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74754" name="Rectangle 3"/>
          <p:cNvSpPr>
            <a:spLocks noGrp="1" noChangeArrowheads="1"/>
          </p:cNvSpPr>
          <p:nvPr>
            <p:ph idx="1"/>
          </p:nvPr>
        </p:nvSpPr>
        <p:spPr>
          <a:xfrm>
            <a:off x="661363" y="1401892"/>
            <a:ext cx="11043778" cy="4778375"/>
          </a:xfrm>
        </p:spPr>
        <p:txBody>
          <a:bodyPr>
            <a:normAutofit fontScale="85000" lnSpcReduction="20000"/>
          </a:bodyPr>
          <a:lstStyle/>
          <a:p>
            <a:pPr marL="262255" indent="-262255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>
                <a:ea typeface="宋体" panose="02010600030101010101" pitchFamily="2" charset="-122"/>
              </a:rPr>
              <a:t>Two relatively independent operations</a:t>
            </a:r>
          </a:p>
          <a:p>
            <a:pPr lvl="1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ea typeface="宋体" panose="02010600030101010101" pitchFamily="2" charset="-122"/>
              </a:rPr>
              <a:t>Eliminate coding redundancies.</a:t>
            </a:r>
          </a:p>
          <a:p>
            <a:pPr lvl="1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ea typeface="宋体" panose="02010600030101010101" pitchFamily="2" charset="-122"/>
              </a:rPr>
              <a:t>Reduce interpixel redundancies.</a:t>
            </a:r>
          </a:p>
          <a:p>
            <a:pPr marL="262255" indent="-262255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>
                <a:ea typeface="宋体" panose="02010600030101010101" pitchFamily="2" charset="-122"/>
              </a:rPr>
              <a:t>They normally provide compression ratios of 2 to 10.</a:t>
            </a:r>
          </a:p>
          <a:p>
            <a:pPr marL="262255" indent="-262255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>
                <a:ea typeface="宋体" panose="02010600030101010101" pitchFamily="2" charset="-122"/>
              </a:rPr>
              <a:t>Approaches:</a:t>
            </a:r>
          </a:p>
          <a:p>
            <a:pPr lvl="1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ea typeface="宋体" panose="02010600030101010101" pitchFamily="2" charset="-122"/>
              </a:rPr>
              <a:t>Variable length coding(coding redundancies)</a:t>
            </a:r>
          </a:p>
          <a:p>
            <a:pPr lvl="2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>
                <a:ea typeface="宋体" panose="02010600030101010101" pitchFamily="2" charset="-122"/>
              </a:rPr>
              <a:t>Huffman coding</a:t>
            </a:r>
          </a:p>
          <a:p>
            <a:pPr lvl="2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>
                <a:ea typeface="宋体" panose="02010600030101010101" pitchFamily="2" charset="-122"/>
              </a:rPr>
              <a:t>Arithmetic coding</a:t>
            </a:r>
          </a:p>
          <a:p>
            <a:pPr lvl="1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ea typeface="宋体" panose="02010600030101010101" pitchFamily="2" charset="-122"/>
              </a:rPr>
              <a:t>LZW coding(interpixel redundancies)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44</a:t>
            </a:fld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Variable-Length Coding</a:t>
            </a:r>
          </a:p>
        </p:txBody>
      </p:sp>
      <p:sp>
        <p:nvSpPr>
          <p:cNvPr id="7680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63855" indent="-363855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ea typeface="宋体" panose="02010600030101010101" pitchFamily="2" charset="-122"/>
              </a:rPr>
              <a:t>Reducing coding redundancy: assign the shortest possible code words to the most probable gray levels.</a:t>
            </a:r>
          </a:p>
          <a:p>
            <a:pPr marL="828675" lvl="1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ea typeface="宋体" panose="02010600030101010101" pitchFamily="2" charset="-122"/>
              </a:rPr>
              <a:t>Huffman Coding</a:t>
            </a:r>
          </a:p>
          <a:p>
            <a:pPr marL="828675" lvl="1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ea typeface="宋体" panose="02010600030101010101" pitchFamily="2" charset="-122"/>
              </a:rPr>
              <a:t>Arithmetic Coding</a:t>
            </a:r>
          </a:p>
          <a:p>
            <a:pPr marL="363855" indent="-363855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ea typeface="宋体" panose="02010600030101010101" pitchFamily="2" charset="-122"/>
              </a:rPr>
              <a:t>Remark: The source symbols may be either the gray levels of an image or the output of a gray-level mapping operation.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45</a:t>
            </a:fld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Huffman Coding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3600" b="1" dirty="0">
                <a:ea typeface="宋体" panose="02010600030101010101" pitchFamily="2" charset="-122"/>
              </a:rPr>
              <a:t>Huffman coding, 1952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Coding Procedures for an N-symbol source, two steps:</a:t>
            </a:r>
          </a:p>
          <a:p>
            <a:pPr lvl="1" algn="just" eaLnBrk="1" hangingPunct="1">
              <a:lnSpc>
                <a:spcPct val="15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Source reduction</a:t>
            </a:r>
          </a:p>
          <a:p>
            <a:pPr lvl="2" algn="just" eaLnBrk="1" hangingPunct="1"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List all probabilities in a descending order.</a:t>
            </a:r>
          </a:p>
          <a:p>
            <a:pPr lvl="2" algn="just" eaLnBrk="1" hangingPunct="1"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Merge the two symbols with smallest probabilities into a new </a:t>
            </a:r>
            <a:r>
              <a:rPr lang="en-US" altLang="zh-CN" sz="2000" dirty="0">
                <a:solidFill>
                  <a:schemeClr val="accent2"/>
                </a:solidFill>
                <a:ea typeface="宋体" panose="02010600030101010101" pitchFamily="2" charset="-122"/>
              </a:rPr>
              <a:t>compound symbol.</a:t>
            </a:r>
          </a:p>
          <a:p>
            <a:pPr lvl="2" algn="just" eaLnBrk="1" hangingPunct="1"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Repeat the above two steps until a reduced source with two symbols.</a:t>
            </a:r>
          </a:p>
          <a:p>
            <a:pPr lvl="1" algn="just" eaLnBrk="1" hangingPunct="1">
              <a:lnSpc>
                <a:spcPct val="15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Codeword assignment</a:t>
            </a:r>
          </a:p>
          <a:p>
            <a:pPr lvl="2" algn="just" eaLnBrk="1" hangingPunct="1"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Start from the smallest source and work back to the original source.</a:t>
            </a:r>
          </a:p>
          <a:p>
            <a:pPr lvl="2" algn="just" eaLnBrk="1" hangingPunct="1"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Each merging point corresponds to a node in binary codeword tree.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46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Rectangle 6"/>
          <p:cNvSpPr>
            <a:spLocks noChangeArrowheads="1"/>
          </p:cNvSpPr>
          <p:nvPr/>
        </p:nvSpPr>
        <p:spPr bwMode="auto">
          <a:xfrm>
            <a:off x="1524000" y="1330325"/>
            <a:ext cx="8877300" cy="60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38000"/>
              </a:lnSpc>
              <a:spcBef>
                <a:spcPct val="50000"/>
              </a:spcBef>
            </a:pPr>
            <a:r>
              <a:rPr lang="en-US" altLang="zh-CN" sz="2400">
                <a:ea typeface="宋体" panose="02010600030101010101" pitchFamily="2" charset="-122"/>
              </a:rPr>
              <a:t>    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Example-I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752600" y="3013075"/>
            <a:ext cx="1258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symbol x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3363913" y="2971800"/>
            <a:ext cx="674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p(x)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178050" y="3429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133600" y="4724400"/>
            <a:ext cx="43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2133600" y="38100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2133600" y="426720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3352800" y="33528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0.5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3321050" y="3810000"/>
            <a:ext cx="71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0.25</a:t>
            </a: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3321050" y="4267200"/>
            <a:ext cx="869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0.125</a:t>
            </a: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3321050" y="4724400"/>
            <a:ext cx="869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0.125</a:t>
            </a: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191000" y="44958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V="1">
            <a:off x="4191000" y="47244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4495800" y="4495800"/>
            <a:ext cx="71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 i="1">
                <a:latin typeface="Times New Roman" panose="02020603050405020304" pitchFamily="18" charset="0"/>
                <a:ea typeface="宋体" panose="02010600030101010101" pitchFamily="2" charset="-122"/>
              </a:rPr>
              <a:t>0.25</a:t>
            </a: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4540250" y="3810000"/>
            <a:ext cx="71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0.25</a:t>
            </a:r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4616450" y="33528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0.5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5181600" y="41148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 flipV="1">
            <a:off x="5181600" y="43434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19"/>
          <p:cNvSpPr>
            <a:spLocks noChangeShapeType="1"/>
          </p:cNvSpPr>
          <p:nvPr/>
        </p:nvSpPr>
        <p:spPr bwMode="auto">
          <a:xfrm>
            <a:off x="6096000" y="36576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Line 20"/>
          <p:cNvSpPr>
            <a:spLocks noChangeShapeType="1"/>
          </p:cNvSpPr>
          <p:nvPr/>
        </p:nvSpPr>
        <p:spPr bwMode="auto">
          <a:xfrm flipV="1">
            <a:off x="6096000" y="38862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Text Box 21"/>
          <p:cNvSpPr txBox="1">
            <a:spLocks noChangeArrowheads="1"/>
          </p:cNvSpPr>
          <p:nvPr/>
        </p:nvSpPr>
        <p:spPr bwMode="auto">
          <a:xfrm>
            <a:off x="5562600" y="33528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0.5</a:t>
            </a:r>
          </a:p>
        </p:txBody>
      </p:sp>
      <p:sp>
        <p:nvSpPr>
          <p:cNvPr id="27" name="Text Box 22"/>
          <p:cNvSpPr txBox="1">
            <a:spLocks noChangeArrowheads="1"/>
          </p:cNvSpPr>
          <p:nvPr/>
        </p:nvSpPr>
        <p:spPr bwMode="auto">
          <a:xfrm>
            <a:off x="5530850" y="40386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 i="1">
                <a:latin typeface="Times New Roman" panose="02020603050405020304" pitchFamily="18" charset="0"/>
                <a:ea typeface="宋体" panose="02010600030101010101" pitchFamily="2" charset="-122"/>
              </a:rPr>
              <a:t>0.5</a:t>
            </a:r>
          </a:p>
        </p:txBody>
      </p:sp>
      <p:sp>
        <p:nvSpPr>
          <p:cNvPr id="28" name="Text Box 24"/>
          <p:cNvSpPr txBox="1">
            <a:spLocks noChangeArrowheads="1"/>
          </p:cNvSpPr>
          <p:nvPr/>
        </p:nvSpPr>
        <p:spPr bwMode="auto">
          <a:xfrm>
            <a:off x="1098550" y="1706563"/>
            <a:ext cx="49974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a string: “SENSSNSW”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 1: Source reduction</a:t>
            </a:r>
          </a:p>
        </p:txBody>
      </p:sp>
      <p:sp>
        <p:nvSpPr>
          <p:cNvPr id="29" name="Text Box 25"/>
          <p:cNvSpPr txBox="1">
            <a:spLocks noChangeArrowheads="1"/>
          </p:cNvSpPr>
          <p:nvPr/>
        </p:nvSpPr>
        <p:spPr bwMode="auto">
          <a:xfrm>
            <a:off x="4419600" y="4876800"/>
            <a:ext cx="860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(EW)</a:t>
            </a:r>
          </a:p>
        </p:txBody>
      </p:sp>
      <p:sp>
        <p:nvSpPr>
          <p:cNvPr id="30" name="Text Box 26"/>
          <p:cNvSpPr txBox="1">
            <a:spLocks noChangeArrowheads="1"/>
          </p:cNvSpPr>
          <p:nvPr/>
        </p:nvSpPr>
        <p:spPr bwMode="auto">
          <a:xfrm>
            <a:off x="5334000" y="4343400"/>
            <a:ext cx="1081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(NEW)</a:t>
            </a:r>
          </a:p>
        </p:txBody>
      </p:sp>
      <p:sp>
        <p:nvSpPr>
          <p:cNvPr id="31" name="Line 27"/>
          <p:cNvSpPr>
            <a:spLocks noChangeShapeType="1"/>
          </p:cNvSpPr>
          <p:nvPr/>
        </p:nvSpPr>
        <p:spPr bwMode="auto">
          <a:xfrm>
            <a:off x="5257800" y="5257800"/>
            <a:ext cx="304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Line 28"/>
          <p:cNvSpPr>
            <a:spLocks noChangeShapeType="1"/>
          </p:cNvSpPr>
          <p:nvPr/>
        </p:nvSpPr>
        <p:spPr bwMode="auto">
          <a:xfrm>
            <a:off x="5867400" y="4876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Text Box 29"/>
          <p:cNvSpPr txBox="1">
            <a:spLocks noChangeArrowheads="1"/>
          </p:cNvSpPr>
          <p:nvPr/>
        </p:nvSpPr>
        <p:spPr bwMode="auto">
          <a:xfrm>
            <a:off x="5486400" y="5257800"/>
            <a:ext cx="2684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compound symbols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Example-I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48</a:t>
            </a:fld>
            <a:endParaRPr lang="en-US" dirty="0"/>
          </a:p>
        </p:txBody>
      </p:sp>
      <p:sp>
        <p:nvSpPr>
          <p:cNvPr id="79944" name="Text Box 30"/>
          <p:cNvSpPr txBox="1">
            <a:spLocks noChangeArrowheads="1"/>
          </p:cNvSpPr>
          <p:nvPr/>
        </p:nvSpPr>
        <p:spPr bwMode="auto">
          <a:xfrm>
            <a:off x="946735" y="2039771"/>
            <a:ext cx="38306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Step 2: Codeword assignment</a:t>
            </a:r>
          </a:p>
        </p:txBody>
      </p:sp>
      <p:grpSp>
        <p:nvGrpSpPr>
          <p:cNvPr id="79945" name="Group 67"/>
          <p:cNvGrpSpPr/>
          <p:nvPr/>
        </p:nvGrpSpPr>
        <p:grpSpPr bwMode="auto">
          <a:xfrm>
            <a:off x="992772" y="3173246"/>
            <a:ext cx="5881688" cy="2286000"/>
            <a:chOff x="1719" y="1872"/>
            <a:chExt cx="3705" cy="1440"/>
          </a:xfrm>
        </p:grpSpPr>
        <p:sp>
          <p:nvSpPr>
            <p:cNvPr id="79946" name="Text Box 2"/>
            <p:cNvSpPr txBox="1">
              <a:spLocks noChangeArrowheads="1"/>
            </p:cNvSpPr>
            <p:nvPr/>
          </p:nvSpPr>
          <p:spPr bwMode="auto">
            <a:xfrm>
              <a:off x="2494" y="1872"/>
              <a:ext cx="42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p(x)</a:t>
              </a:r>
            </a:p>
          </p:txBody>
        </p:sp>
        <p:sp>
          <p:nvSpPr>
            <p:cNvPr id="79947" name="Text Box 3"/>
            <p:cNvSpPr txBox="1">
              <a:spLocks noChangeArrowheads="1"/>
            </p:cNvSpPr>
            <p:nvPr/>
          </p:nvSpPr>
          <p:spPr bwMode="auto">
            <a:xfrm>
              <a:off x="2487" y="2112"/>
              <a:ext cx="3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0.5</a:t>
              </a:r>
            </a:p>
          </p:txBody>
        </p:sp>
        <p:sp>
          <p:nvSpPr>
            <p:cNvPr id="79948" name="Text Box 4"/>
            <p:cNvSpPr txBox="1">
              <a:spLocks noChangeArrowheads="1"/>
            </p:cNvSpPr>
            <p:nvPr/>
          </p:nvSpPr>
          <p:spPr bwMode="auto">
            <a:xfrm>
              <a:off x="2467" y="2400"/>
              <a:ext cx="45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0.25</a:t>
              </a:r>
            </a:p>
          </p:txBody>
        </p:sp>
        <p:sp>
          <p:nvSpPr>
            <p:cNvPr id="79949" name="Text Box 5"/>
            <p:cNvSpPr txBox="1">
              <a:spLocks noChangeArrowheads="1"/>
            </p:cNvSpPr>
            <p:nvPr/>
          </p:nvSpPr>
          <p:spPr bwMode="auto">
            <a:xfrm>
              <a:off x="2467" y="2688"/>
              <a:ext cx="54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0.125</a:t>
              </a:r>
            </a:p>
          </p:txBody>
        </p:sp>
        <p:sp>
          <p:nvSpPr>
            <p:cNvPr id="79950" name="Text Box 6"/>
            <p:cNvSpPr txBox="1">
              <a:spLocks noChangeArrowheads="1"/>
            </p:cNvSpPr>
            <p:nvPr/>
          </p:nvSpPr>
          <p:spPr bwMode="auto">
            <a:xfrm>
              <a:off x="2467" y="2976"/>
              <a:ext cx="54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0.125</a:t>
              </a:r>
            </a:p>
          </p:txBody>
        </p:sp>
        <p:sp>
          <p:nvSpPr>
            <p:cNvPr id="79951" name="Line 7"/>
            <p:cNvSpPr>
              <a:spLocks noChangeShapeType="1"/>
            </p:cNvSpPr>
            <p:nvPr/>
          </p:nvSpPr>
          <p:spPr bwMode="auto">
            <a:xfrm>
              <a:off x="3015" y="2832"/>
              <a:ext cx="24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52" name="Line 8"/>
            <p:cNvSpPr>
              <a:spLocks noChangeShapeType="1"/>
            </p:cNvSpPr>
            <p:nvPr/>
          </p:nvSpPr>
          <p:spPr bwMode="auto">
            <a:xfrm flipV="1">
              <a:off x="3015" y="2976"/>
              <a:ext cx="24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53" name="Text Box 9"/>
            <p:cNvSpPr txBox="1">
              <a:spLocks noChangeArrowheads="1"/>
            </p:cNvSpPr>
            <p:nvPr/>
          </p:nvSpPr>
          <p:spPr bwMode="auto">
            <a:xfrm>
              <a:off x="3255" y="2832"/>
              <a:ext cx="45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0.25</a:t>
              </a:r>
            </a:p>
          </p:txBody>
        </p:sp>
        <p:sp>
          <p:nvSpPr>
            <p:cNvPr id="79954" name="Text Box 10"/>
            <p:cNvSpPr txBox="1">
              <a:spLocks noChangeArrowheads="1"/>
            </p:cNvSpPr>
            <p:nvPr/>
          </p:nvSpPr>
          <p:spPr bwMode="auto">
            <a:xfrm>
              <a:off x="3235" y="2400"/>
              <a:ext cx="45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0.25</a:t>
              </a:r>
            </a:p>
          </p:txBody>
        </p:sp>
        <p:sp>
          <p:nvSpPr>
            <p:cNvPr id="79955" name="Text Box 11"/>
            <p:cNvSpPr txBox="1">
              <a:spLocks noChangeArrowheads="1"/>
            </p:cNvSpPr>
            <p:nvPr/>
          </p:nvSpPr>
          <p:spPr bwMode="auto">
            <a:xfrm>
              <a:off x="3283" y="2112"/>
              <a:ext cx="3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0.5</a:t>
              </a:r>
            </a:p>
          </p:txBody>
        </p:sp>
        <p:sp>
          <p:nvSpPr>
            <p:cNvPr id="79956" name="Line 12"/>
            <p:cNvSpPr>
              <a:spLocks noChangeShapeType="1"/>
            </p:cNvSpPr>
            <p:nvPr/>
          </p:nvSpPr>
          <p:spPr bwMode="auto">
            <a:xfrm>
              <a:off x="3639" y="2592"/>
              <a:ext cx="24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57" name="Line 13"/>
            <p:cNvSpPr>
              <a:spLocks noChangeShapeType="1"/>
            </p:cNvSpPr>
            <p:nvPr/>
          </p:nvSpPr>
          <p:spPr bwMode="auto">
            <a:xfrm flipV="1">
              <a:off x="3639" y="2736"/>
              <a:ext cx="24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58" name="Line 14"/>
            <p:cNvSpPr>
              <a:spLocks noChangeShapeType="1"/>
            </p:cNvSpPr>
            <p:nvPr/>
          </p:nvSpPr>
          <p:spPr bwMode="auto">
            <a:xfrm>
              <a:off x="4215" y="2304"/>
              <a:ext cx="24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59" name="Line 15"/>
            <p:cNvSpPr>
              <a:spLocks noChangeShapeType="1"/>
            </p:cNvSpPr>
            <p:nvPr/>
          </p:nvSpPr>
          <p:spPr bwMode="auto">
            <a:xfrm flipV="1">
              <a:off x="4215" y="2448"/>
              <a:ext cx="24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60" name="Text Box 16"/>
            <p:cNvSpPr txBox="1">
              <a:spLocks noChangeArrowheads="1"/>
            </p:cNvSpPr>
            <p:nvPr/>
          </p:nvSpPr>
          <p:spPr bwMode="auto">
            <a:xfrm>
              <a:off x="3879" y="2112"/>
              <a:ext cx="3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0.5</a:t>
              </a:r>
            </a:p>
          </p:txBody>
        </p:sp>
        <p:sp>
          <p:nvSpPr>
            <p:cNvPr id="79961" name="Text Box 17"/>
            <p:cNvSpPr txBox="1">
              <a:spLocks noChangeArrowheads="1"/>
            </p:cNvSpPr>
            <p:nvPr/>
          </p:nvSpPr>
          <p:spPr bwMode="auto">
            <a:xfrm>
              <a:off x="3859" y="2544"/>
              <a:ext cx="3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0.5</a:t>
              </a:r>
            </a:p>
          </p:txBody>
        </p:sp>
        <p:sp>
          <p:nvSpPr>
            <p:cNvPr id="79962" name="Text Box 18"/>
            <p:cNvSpPr txBox="1">
              <a:spLocks noChangeArrowheads="1"/>
            </p:cNvSpPr>
            <p:nvPr/>
          </p:nvSpPr>
          <p:spPr bwMode="auto">
            <a:xfrm>
              <a:off x="4311" y="2496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79963" name="Text Box 19"/>
            <p:cNvSpPr txBox="1">
              <a:spLocks noChangeArrowheads="1"/>
            </p:cNvSpPr>
            <p:nvPr/>
          </p:nvSpPr>
          <p:spPr bwMode="auto">
            <a:xfrm>
              <a:off x="4311" y="211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79964" name="Text Box 20"/>
            <p:cNvSpPr txBox="1">
              <a:spLocks noChangeArrowheads="1"/>
            </p:cNvSpPr>
            <p:nvPr/>
          </p:nvSpPr>
          <p:spPr bwMode="auto">
            <a:xfrm>
              <a:off x="3735" y="278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79965" name="Text Box 21"/>
            <p:cNvSpPr txBox="1">
              <a:spLocks noChangeArrowheads="1"/>
            </p:cNvSpPr>
            <p:nvPr/>
          </p:nvSpPr>
          <p:spPr bwMode="auto">
            <a:xfrm>
              <a:off x="3735" y="240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79966" name="Text Box 22"/>
            <p:cNvSpPr txBox="1">
              <a:spLocks noChangeArrowheads="1"/>
            </p:cNvSpPr>
            <p:nvPr/>
          </p:nvSpPr>
          <p:spPr bwMode="auto">
            <a:xfrm>
              <a:off x="3063" y="302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79967" name="Text Box 23"/>
            <p:cNvSpPr txBox="1">
              <a:spLocks noChangeArrowheads="1"/>
            </p:cNvSpPr>
            <p:nvPr/>
          </p:nvSpPr>
          <p:spPr bwMode="auto">
            <a:xfrm>
              <a:off x="3063" y="264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79968" name="Text Box 24"/>
            <p:cNvSpPr txBox="1">
              <a:spLocks noChangeArrowheads="1"/>
            </p:cNvSpPr>
            <p:nvPr/>
          </p:nvSpPr>
          <p:spPr bwMode="auto">
            <a:xfrm>
              <a:off x="4551" y="1872"/>
              <a:ext cx="87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codeword</a:t>
              </a:r>
            </a:p>
          </p:txBody>
        </p:sp>
        <p:sp>
          <p:nvSpPr>
            <p:cNvPr id="79969" name="Text Box 25"/>
            <p:cNvSpPr txBox="1">
              <a:spLocks noChangeArrowheads="1"/>
            </p:cNvSpPr>
            <p:nvPr/>
          </p:nvSpPr>
          <p:spPr bwMode="auto">
            <a:xfrm>
              <a:off x="4887" y="211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79970" name="Text Box 26"/>
            <p:cNvSpPr txBox="1">
              <a:spLocks noChangeArrowheads="1"/>
            </p:cNvSpPr>
            <p:nvPr/>
          </p:nvSpPr>
          <p:spPr bwMode="auto">
            <a:xfrm>
              <a:off x="4839" y="240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79971" name="Text Box 27"/>
            <p:cNvSpPr txBox="1">
              <a:spLocks noChangeArrowheads="1"/>
            </p:cNvSpPr>
            <p:nvPr/>
          </p:nvSpPr>
          <p:spPr bwMode="auto">
            <a:xfrm>
              <a:off x="4791" y="2688"/>
              <a:ext cx="4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110</a:t>
              </a:r>
            </a:p>
          </p:txBody>
        </p:sp>
        <p:sp>
          <p:nvSpPr>
            <p:cNvPr id="79972" name="Text Box 28"/>
            <p:cNvSpPr txBox="1">
              <a:spLocks noChangeArrowheads="1"/>
            </p:cNvSpPr>
            <p:nvPr/>
          </p:nvSpPr>
          <p:spPr bwMode="auto">
            <a:xfrm>
              <a:off x="4743" y="3024"/>
              <a:ext cx="4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111</a:t>
              </a:r>
            </a:p>
          </p:txBody>
        </p:sp>
        <p:sp>
          <p:nvSpPr>
            <p:cNvPr id="79973" name="Text Box 31"/>
            <p:cNvSpPr txBox="1">
              <a:spLocks noChangeArrowheads="1"/>
            </p:cNvSpPr>
            <p:nvPr/>
          </p:nvSpPr>
          <p:spPr bwMode="auto">
            <a:xfrm>
              <a:off x="1719" y="1872"/>
              <a:ext cx="79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symbol x</a:t>
              </a:r>
            </a:p>
          </p:txBody>
        </p:sp>
        <p:sp>
          <p:nvSpPr>
            <p:cNvPr id="79974" name="Text Box 32"/>
            <p:cNvSpPr txBox="1">
              <a:spLocks noChangeArrowheads="1"/>
            </p:cNvSpPr>
            <p:nvPr/>
          </p:nvSpPr>
          <p:spPr bwMode="auto">
            <a:xfrm>
              <a:off x="1987" y="213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</a:p>
          </p:txBody>
        </p:sp>
        <p:sp>
          <p:nvSpPr>
            <p:cNvPr id="79975" name="Text Box 33"/>
            <p:cNvSpPr txBox="1">
              <a:spLocks noChangeArrowheads="1"/>
            </p:cNvSpPr>
            <p:nvPr/>
          </p:nvSpPr>
          <p:spPr bwMode="auto">
            <a:xfrm>
              <a:off x="1959" y="2950"/>
              <a:ext cx="2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W</a:t>
              </a:r>
            </a:p>
          </p:txBody>
        </p:sp>
        <p:sp>
          <p:nvSpPr>
            <p:cNvPr id="79976" name="Text Box 34"/>
            <p:cNvSpPr txBox="1">
              <a:spLocks noChangeArrowheads="1"/>
            </p:cNvSpPr>
            <p:nvPr/>
          </p:nvSpPr>
          <p:spPr bwMode="auto">
            <a:xfrm>
              <a:off x="1959" y="2374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</a:p>
          </p:txBody>
        </p:sp>
        <p:sp>
          <p:nvSpPr>
            <p:cNvPr id="79977" name="Text Box 35"/>
            <p:cNvSpPr txBox="1">
              <a:spLocks noChangeArrowheads="1"/>
            </p:cNvSpPr>
            <p:nvPr/>
          </p:nvSpPr>
          <p:spPr bwMode="auto">
            <a:xfrm>
              <a:off x="1959" y="2662"/>
              <a:ext cx="23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grpSp>
        <p:nvGrpSpPr>
          <p:cNvPr id="79978" name="Group 66"/>
          <p:cNvGrpSpPr/>
          <p:nvPr/>
        </p:nvGrpSpPr>
        <p:grpSpPr bwMode="auto">
          <a:xfrm>
            <a:off x="8303628" y="3079583"/>
            <a:ext cx="2470150" cy="2625725"/>
            <a:chOff x="240" y="1898"/>
            <a:chExt cx="1556" cy="1654"/>
          </a:xfrm>
        </p:grpSpPr>
        <p:sp>
          <p:nvSpPr>
            <p:cNvPr id="79979" name="Oval 36"/>
            <p:cNvSpPr>
              <a:spLocks noChangeArrowheads="1"/>
            </p:cNvSpPr>
            <p:nvPr/>
          </p:nvSpPr>
          <p:spPr bwMode="auto">
            <a:xfrm>
              <a:off x="1152" y="1942"/>
              <a:ext cx="96" cy="9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79980" name="Line 37"/>
            <p:cNvSpPr>
              <a:spLocks noChangeShapeType="1"/>
            </p:cNvSpPr>
            <p:nvPr/>
          </p:nvSpPr>
          <p:spPr bwMode="auto">
            <a:xfrm flipH="1">
              <a:off x="864" y="2038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81" name="Line 38"/>
            <p:cNvSpPr>
              <a:spLocks noChangeShapeType="1"/>
            </p:cNvSpPr>
            <p:nvPr/>
          </p:nvSpPr>
          <p:spPr bwMode="auto">
            <a:xfrm>
              <a:off x="1248" y="2038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82" name="Oval 39"/>
            <p:cNvSpPr>
              <a:spLocks noChangeArrowheads="1"/>
            </p:cNvSpPr>
            <p:nvPr/>
          </p:nvSpPr>
          <p:spPr bwMode="auto">
            <a:xfrm>
              <a:off x="816" y="2326"/>
              <a:ext cx="96" cy="9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79983" name="Oval 40"/>
            <p:cNvSpPr>
              <a:spLocks noChangeArrowheads="1"/>
            </p:cNvSpPr>
            <p:nvPr/>
          </p:nvSpPr>
          <p:spPr bwMode="auto">
            <a:xfrm>
              <a:off x="1488" y="232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79984" name="Line 41"/>
            <p:cNvSpPr>
              <a:spLocks noChangeShapeType="1"/>
            </p:cNvSpPr>
            <p:nvPr/>
          </p:nvSpPr>
          <p:spPr bwMode="auto">
            <a:xfrm flipH="1">
              <a:off x="624" y="2422"/>
              <a:ext cx="19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85" name="Line 42"/>
            <p:cNvSpPr>
              <a:spLocks noChangeShapeType="1"/>
            </p:cNvSpPr>
            <p:nvPr/>
          </p:nvSpPr>
          <p:spPr bwMode="auto">
            <a:xfrm>
              <a:off x="912" y="2422"/>
              <a:ext cx="19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86" name="Oval 43"/>
            <p:cNvSpPr>
              <a:spLocks noChangeArrowheads="1"/>
            </p:cNvSpPr>
            <p:nvPr/>
          </p:nvSpPr>
          <p:spPr bwMode="auto">
            <a:xfrm>
              <a:off x="576" y="2758"/>
              <a:ext cx="96" cy="9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79987" name="Oval 44"/>
            <p:cNvSpPr>
              <a:spLocks noChangeArrowheads="1"/>
            </p:cNvSpPr>
            <p:nvPr/>
          </p:nvSpPr>
          <p:spPr bwMode="auto">
            <a:xfrm>
              <a:off x="1056" y="275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79988" name="Text Box 45"/>
            <p:cNvSpPr txBox="1">
              <a:spLocks noChangeArrowheads="1"/>
            </p:cNvSpPr>
            <p:nvPr/>
          </p:nvSpPr>
          <p:spPr bwMode="auto">
            <a:xfrm>
              <a:off x="432" y="2112"/>
              <a:ext cx="5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NEW</a:t>
              </a:r>
            </a:p>
          </p:txBody>
        </p:sp>
        <p:sp>
          <p:nvSpPr>
            <p:cNvPr id="79989" name="Text Box 46"/>
            <p:cNvSpPr txBox="1">
              <a:spLocks noChangeArrowheads="1"/>
            </p:cNvSpPr>
            <p:nvPr/>
          </p:nvSpPr>
          <p:spPr bwMode="auto">
            <a:xfrm>
              <a:off x="1584" y="218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79990" name="Line 47"/>
            <p:cNvSpPr>
              <a:spLocks noChangeShapeType="1"/>
            </p:cNvSpPr>
            <p:nvPr/>
          </p:nvSpPr>
          <p:spPr bwMode="auto">
            <a:xfrm flipH="1">
              <a:off x="384" y="2854"/>
              <a:ext cx="19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91" name="Line 48"/>
            <p:cNvSpPr>
              <a:spLocks noChangeShapeType="1"/>
            </p:cNvSpPr>
            <p:nvPr/>
          </p:nvSpPr>
          <p:spPr bwMode="auto">
            <a:xfrm>
              <a:off x="672" y="2854"/>
              <a:ext cx="19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92" name="Text Box 49"/>
            <p:cNvSpPr txBox="1">
              <a:spLocks noChangeArrowheads="1"/>
            </p:cNvSpPr>
            <p:nvPr/>
          </p:nvSpPr>
          <p:spPr bwMode="auto">
            <a:xfrm>
              <a:off x="816" y="2614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79993" name="Text Box 50"/>
            <p:cNvSpPr txBox="1">
              <a:spLocks noChangeArrowheads="1"/>
            </p:cNvSpPr>
            <p:nvPr/>
          </p:nvSpPr>
          <p:spPr bwMode="auto">
            <a:xfrm>
              <a:off x="240" y="2614"/>
              <a:ext cx="39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EW</a:t>
              </a:r>
            </a:p>
          </p:txBody>
        </p:sp>
        <p:sp>
          <p:nvSpPr>
            <p:cNvPr id="79994" name="Oval 51"/>
            <p:cNvSpPr>
              <a:spLocks noChangeArrowheads="1"/>
            </p:cNvSpPr>
            <p:nvPr/>
          </p:nvSpPr>
          <p:spPr bwMode="auto">
            <a:xfrm>
              <a:off x="336" y="319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79995" name="Oval 52"/>
            <p:cNvSpPr>
              <a:spLocks noChangeArrowheads="1"/>
            </p:cNvSpPr>
            <p:nvPr/>
          </p:nvSpPr>
          <p:spPr bwMode="auto">
            <a:xfrm>
              <a:off x="816" y="319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79996" name="Text Box 53"/>
            <p:cNvSpPr txBox="1">
              <a:spLocks noChangeArrowheads="1"/>
            </p:cNvSpPr>
            <p:nvPr/>
          </p:nvSpPr>
          <p:spPr bwMode="auto">
            <a:xfrm>
              <a:off x="844" y="2998"/>
              <a:ext cx="4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110</a:t>
              </a:r>
            </a:p>
          </p:txBody>
        </p:sp>
        <p:sp>
          <p:nvSpPr>
            <p:cNvPr id="79997" name="Text Box 54"/>
            <p:cNvSpPr txBox="1">
              <a:spLocks noChangeArrowheads="1"/>
            </p:cNvSpPr>
            <p:nvPr/>
          </p:nvSpPr>
          <p:spPr bwMode="auto">
            <a:xfrm>
              <a:off x="816" y="3264"/>
              <a:ext cx="23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79998" name="Text Box 55"/>
            <p:cNvSpPr txBox="1">
              <a:spLocks noChangeArrowheads="1"/>
            </p:cNvSpPr>
            <p:nvPr/>
          </p:nvSpPr>
          <p:spPr bwMode="auto">
            <a:xfrm>
              <a:off x="240" y="3264"/>
              <a:ext cx="29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W</a:t>
              </a:r>
            </a:p>
          </p:txBody>
        </p:sp>
        <p:sp>
          <p:nvSpPr>
            <p:cNvPr id="79999" name="Text Box 56"/>
            <p:cNvSpPr txBox="1">
              <a:spLocks noChangeArrowheads="1"/>
            </p:cNvSpPr>
            <p:nvPr/>
          </p:nvSpPr>
          <p:spPr bwMode="auto">
            <a:xfrm>
              <a:off x="1142" y="2714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</a:p>
          </p:txBody>
        </p:sp>
        <p:sp>
          <p:nvSpPr>
            <p:cNvPr id="80000" name="Text Box 57"/>
            <p:cNvSpPr txBox="1">
              <a:spLocks noChangeArrowheads="1"/>
            </p:cNvSpPr>
            <p:nvPr/>
          </p:nvSpPr>
          <p:spPr bwMode="auto">
            <a:xfrm>
              <a:off x="1430" y="2378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</a:p>
          </p:txBody>
        </p:sp>
        <p:sp>
          <p:nvSpPr>
            <p:cNvPr id="80001" name="Text Box 58"/>
            <p:cNvSpPr txBox="1">
              <a:spLocks noChangeArrowheads="1"/>
            </p:cNvSpPr>
            <p:nvPr/>
          </p:nvSpPr>
          <p:spPr bwMode="auto">
            <a:xfrm>
              <a:off x="1286" y="1898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80002" name="Text Box 59"/>
            <p:cNvSpPr txBox="1">
              <a:spLocks noChangeArrowheads="1"/>
            </p:cNvSpPr>
            <p:nvPr/>
          </p:nvSpPr>
          <p:spPr bwMode="auto">
            <a:xfrm>
              <a:off x="864" y="192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80003" name="Text Box 60"/>
            <p:cNvSpPr txBox="1">
              <a:spLocks noChangeArrowheads="1"/>
            </p:cNvSpPr>
            <p:nvPr/>
          </p:nvSpPr>
          <p:spPr bwMode="auto">
            <a:xfrm>
              <a:off x="566" y="2378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80004" name="Text Box 61"/>
            <p:cNvSpPr txBox="1">
              <a:spLocks noChangeArrowheads="1"/>
            </p:cNvSpPr>
            <p:nvPr/>
          </p:nvSpPr>
          <p:spPr bwMode="auto">
            <a:xfrm>
              <a:off x="950" y="2378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80005" name="Text Box 62"/>
            <p:cNvSpPr txBox="1">
              <a:spLocks noChangeArrowheads="1"/>
            </p:cNvSpPr>
            <p:nvPr/>
          </p:nvSpPr>
          <p:spPr bwMode="auto">
            <a:xfrm>
              <a:off x="326" y="281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80006" name="Text Box 63"/>
            <p:cNvSpPr txBox="1">
              <a:spLocks noChangeArrowheads="1"/>
            </p:cNvSpPr>
            <p:nvPr/>
          </p:nvSpPr>
          <p:spPr bwMode="auto">
            <a:xfrm>
              <a:off x="710" y="281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80007" name="Text Box 64"/>
            <p:cNvSpPr txBox="1">
              <a:spLocks noChangeArrowheads="1"/>
            </p:cNvSpPr>
            <p:nvPr/>
          </p:nvSpPr>
          <p:spPr bwMode="auto">
            <a:xfrm>
              <a:off x="364" y="3024"/>
              <a:ext cx="4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111</a:t>
              </a:r>
            </a:p>
          </p:txBody>
        </p:sp>
      </p:grp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Example-I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49</a:t>
            </a:fld>
            <a:endParaRPr lang="en-US" dirty="0"/>
          </a:p>
        </p:txBody>
      </p:sp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4363704" y="2084388"/>
            <a:ext cx="152400" cy="152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H="1">
            <a:off x="3906504" y="2236788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4516104" y="2236788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3830304" y="2693988"/>
            <a:ext cx="152400" cy="152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4897104" y="2693988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H="1">
            <a:off x="3525504" y="2846388"/>
            <a:ext cx="304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3982704" y="2846388"/>
            <a:ext cx="304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3449304" y="3379788"/>
            <a:ext cx="152400" cy="152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4211304" y="3379788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3220704" y="2354263"/>
            <a:ext cx="827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NEW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049504" y="24653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H="1">
            <a:off x="3144504" y="3532188"/>
            <a:ext cx="304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3601704" y="3532188"/>
            <a:ext cx="304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3830304" y="3151188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2915904" y="3151188"/>
            <a:ext cx="623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EW</a:t>
            </a:r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3068304" y="4065588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3830304" y="4065588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3874754" y="3760788"/>
            <a:ext cx="641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110</a:t>
            </a: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830304" y="4183063"/>
            <a:ext cx="369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23" name="Text Box 22"/>
          <p:cNvSpPr txBox="1">
            <a:spLocks noChangeArrowheads="1"/>
          </p:cNvSpPr>
          <p:nvPr/>
        </p:nvSpPr>
        <p:spPr bwMode="auto">
          <a:xfrm>
            <a:off x="2915904" y="4183063"/>
            <a:ext cx="471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4347829" y="3309938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4805029" y="2776538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4576429" y="20145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3906504" y="204946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8" name="Text Box 27"/>
          <p:cNvSpPr txBox="1">
            <a:spLocks noChangeArrowheads="1"/>
          </p:cNvSpPr>
          <p:nvPr/>
        </p:nvSpPr>
        <p:spPr bwMode="auto">
          <a:xfrm>
            <a:off x="3433429" y="27765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9" name="Text Box 28"/>
          <p:cNvSpPr txBox="1">
            <a:spLocks noChangeArrowheads="1"/>
          </p:cNvSpPr>
          <p:nvPr/>
        </p:nvSpPr>
        <p:spPr bwMode="auto">
          <a:xfrm>
            <a:off x="4043029" y="27765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3052429" y="34623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1" name="Text Box 30"/>
          <p:cNvSpPr txBox="1">
            <a:spLocks noChangeArrowheads="1"/>
          </p:cNvSpPr>
          <p:nvPr/>
        </p:nvSpPr>
        <p:spPr bwMode="auto">
          <a:xfrm>
            <a:off x="3662029" y="34623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8021304" y="2160588"/>
            <a:ext cx="152400" cy="152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 flipH="1">
            <a:off x="7564104" y="2312988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Line 33"/>
          <p:cNvSpPr>
            <a:spLocks noChangeShapeType="1"/>
          </p:cNvSpPr>
          <p:nvPr/>
        </p:nvSpPr>
        <p:spPr bwMode="auto">
          <a:xfrm>
            <a:off x="8173704" y="2312988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>
            <a:off x="7487904" y="2770188"/>
            <a:ext cx="152400" cy="152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8554704" y="2770188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7" name="Line 36"/>
          <p:cNvSpPr>
            <a:spLocks noChangeShapeType="1"/>
          </p:cNvSpPr>
          <p:nvPr/>
        </p:nvSpPr>
        <p:spPr bwMode="auto">
          <a:xfrm flipH="1">
            <a:off x="7183104" y="2922588"/>
            <a:ext cx="304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Line 37"/>
          <p:cNvSpPr>
            <a:spLocks noChangeShapeType="1"/>
          </p:cNvSpPr>
          <p:nvPr/>
        </p:nvSpPr>
        <p:spPr bwMode="auto">
          <a:xfrm>
            <a:off x="7640304" y="2922588"/>
            <a:ext cx="304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Oval 38"/>
          <p:cNvSpPr>
            <a:spLocks noChangeArrowheads="1"/>
          </p:cNvSpPr>
          <p:nvPr/>
        </p:nvSpPr>
        <p:spPr bwMode="auto">
          <a:xfrm>
            <a:off x="7106904" y="3455988"/>
            <a:ext cx="152400" cy="152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0" name="Oval 39"/>
          <p:cNvSpPr>
            <a:spLocks noChangeArrowheads="1"/>
          </p:cNvSpPr>
          <p:nvPr/>
        </p:nvSpPr>
        <p:spPr bwMode="auto">
          <a:xfrm>
            <a:off x="7868904" y="3455988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1" name="Text Box 40"/>
          <p:cNvSpPr txBox="1">
            <a:spLocks noChangeArrowheads="1"/>
          </p:cNvSpPr>
          <p:nvPr/>
        </p:nvSpPr>
        <p:spPr bwMode="auto">
          <a:xfrm>
            <a:off x="6878304" y="2430463"/>
            <a:ext cx="827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NEW</a:t>
            </a:r>
          </a:p>
        </p:txBody>
      </p:sp>
      <p:sp>
        <p:nvSpPr>
          <p:cNvPr id="42" name="Text Box 41"/>
          <p:cNvSpPr txBox="1">
            <a:spLocks noChangeArrowheads="1"/>
          </p:cNvSpPr>
          <p:nvPr/>
        </p:nvSpPr>
        <p:spPr bwMode="auto">
          <a:xfrm>
            <a:off x="8707104" y="25415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3" name="Line 42"/>
          <p:cNvSpPr>
            <a:spLocks noChangeShapeType="1"/>
          </p:cNvSpPr>
          <p:nvPr/>
        </p:nvSpPr>
        <p:spPr bwMode="auto">
          <a:xfrm flipH="1">
            <a:off x="6802104" y="3608388"/>
            <a:ext cx="304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Line 43"/>
          <p:cNvSpPr>
            <a:spLocks noChangeShapeType="1"/>
          </p:cNvSpPr>
          <p:nvPr/>
        </p:nvSpPr>
        <p:spPr bwMode="auto">
          <a:xfrm>
            <a:off x="7259304" y="3608388"/>
            <a:ext cx="304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Text Box 44"/>
          <p:cNvSpPr txBox="1">
            <a:spLocks noChangeArrowheads="1"/>
          </p:cNvSpPr>
          <p:nvPr/>
        </p:nvSpPr>
        <p:spPr bwMode="auto">
          <a:xfrm>
            <a:off x="7487904" y="3227388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01</a:t>
            </a:r>
          </a:p>
        </p:txBody>
      </p:sp>
      <p:sp>
        <p:nvSpPr>
          <p:cNvPr id="46" name="Text Box 45"/>
          <p:cNvSpPr txBox="1">
            <a:spLocks noChangeArrowheads="1"/>
          </p:cNvSpPr>
          <p:nvPr/>
        </p:nvSpPr>
        <p:spPr bwMode="auto">
          <a:xfrm>
            <a:off x="6573504" y="3227388"/>
            <a:ext cx="623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EW</a:t>
            </a:r>
          </a:p>
        </p:txBody>
      </p:sp>
      <p:sp>
        <p:nvSpPr>
          <p:cNvPr id="47" name="Oval 46"/>
          <p:cNvSpPr>
            <a:spLocks noChangeArrowheads="1"/>
          </p:cNvSpPr>
          <p:nvPr/>
        </p:nvSpPr>
        <p:spPr bwMode="auto">
          <a:xfrm>
            <a:off x="6725904" y="4141788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8" name="Oval 47"/>
          <p:cNvSpPr>
            <a:spLocks noChangeArrowheads="1"/>
          </p:cNvSpPr>
          <p:nvPr/>
        </p:nvSpPr>
        <p:spPr bwMode="auto">
          <a:xfrm>
            <a:off x="7487904" y="4141788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/>
        </p:nvSpPr>
        <p:spPr bwMode="auto">
          <a:xfrm>
            <a:off x="7532354" y="3836988"/>
            <a:ext cx="641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000</a:t>
            </a:r>
          </a:p>
        </p:txBody>
      </p:sp>
      <p:sp>
        <p:nvSpPr>
          <p:cNvPr id="50" name="Text Box 49"/>
          <p:cNvSpPr txBox="1">
            <a:spLocks noChangeArrowheads="1"/>
          </p:cNvSpPr>
          <p:nvPr/>
        </p:nvSpPr>
        <p:spPr bwMode="auto">
          <a:xfrm>
            <a:off x="7487904" y="4259263"/>
            <a:ext cx="369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51" name="Text Box 50"/>
          <p:cNvSpPr txBox="1">
            <a:spLocks noChangeArrowheads="1"/>
          </p:cNvSpPr>
          <p:nvPr/>
        </p:nvSpPr>
        <p:spPr bwMode="auto">
          <a:xfrm>
            <a:off x="6573504" y="4259263"/>
            <a:ext cx="471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</a:p>
        </p:txBody>
      </p:sp>
      <p:sp>
        <p:nvSpPr>
          <p:cNvPr id="52" name="Text Box 51"/>
          <p:cNvSpPr txBox="1">
            <a:spLocks noChangeArrowheads="1"/>
          </p:cNvSpPr>
          <p:nvPr/>
        </p:nvSpPr>
        <p:spPr bwMode="auto">
          <a:xfrm>
            <a:off x="8005429" y="3386138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53" name="Text Box 52"/>
          <p:cNvSpPr txBox="1">
            <a:spLocks noChangeArrowheads="1"/>
          </p:cNvSpPr>
          <p:nvPr/>
        </p:nvSpPr>
        <p:spPr bwMode="auto">
          <a:xfrm>
            <a:off x="8462629" y="2852738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54" name="Text Box 53"/>
          <p:cNvSpPr txBox="1">
            <a:spLocks noChangeArrowheads="1"/>
          </p:cNvSpPr>
          <p:nvPr/>
        </p:nvSpPr>
        <p:spPr bwMode="auto">
          <a:xfrm>
            <a:off x="8234029" y="20907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5" name="Text Box 54"/>
          <p:cNvSpPr txBox="1">
            <a:spLocks noChangeArrowheads="1"/>
          </p:cNvSpPr>
          <p:nvPr/>
        </p:nvSpPr>
        <p:spPr bwMode="auto">
          <a:xfrm>
            <a:off x="7564104" y="212566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56" name="Text Box 55"/>
          <p:cNvSpPr txBox="1">
            <a:spLocks noChangeArrowheads="1"/>
          </p:cNvSpPr>
          <p:nvPr/>
        </p:nvSpPr>
        <p:spPr bwMode="auto">
          <a:xfrm>
            <a:off x="7091029" y="28527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57" name="Text Box 56"/>
          <p:cNvSpPr txBox="1">
            <a:spLocks noChangeArrowheads="1"/>
          </p:cNvSpPr>
          <p:nvPr/>
        </p:nvSpPr>
        <p:spPr bwMode="auto">
          <a:xfrm>
            <a:off x="7700629" y="28527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8" name="Text Box 57"/>
          <p:cNvSpPr txBox="1">
            <a:spLocks noChangeArrowheads="1"/>
          </p:cNvSpPr>
          <p:nvPr/>
        </p:nvSpPr>
        <p:spPr bwMode="auto">
          <a:xfrm>
            <a:off x="6710029" y="35385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9" name="Text Box 58"/>
          <p:cNvSpPr txBox="1">
            <a:spLocks noChangeArrowheads="1"/>
          </p:cNvSpPr>
          <p:nvPr/>
        </p:nvSpPr>
        <p:spPr bwMode="auto">
          <a:xfrm>
            <a:off x="7319629" y="35385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60" name="Text Box 59"/>
          <p:cNvSpPr txBox="1">
            <a:spLocks noChangeArrowheads="1"/>
          </p:cNvSpPr>
          <p:nvPr/>
        </p:nvSpPr>
        <p:spPr bwMode="auto">
          <a:xfrm>
            <a:off x="6148054" y="3843338"/>
            <a:ext cx="641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001</a:t>
            </a:r>
          </a:p>
        </p:txBody>
      </p:sp>
      <p:sp>
        <p:nvSpPr>
          <p:cNvPr id="61" name="Text Box 60"/>
          <p:cNvSpPr txBox="1">
            <a:spLocks noChangeArrowheads="1"/>
          </p:cNvSpPr>
          <p:nvPr/>
        </p:nvSpPr>
        <p:spPr bwMode="auto">
          <a:xfrm>
            <a:off x="2080879" y="5159375"/>
            <a:ext cx="7431087" cy="1196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The codeword assignment is not unique. In fact, at each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merging point (node), we can arbitrarily assign “0” and “1”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to the two branches (average code length is the same).</a:t>
            </a:r>
          </a:p>
        </p:txBody>
      </p:sp>
      <p:sp>
        <p:nvSpPr>
          <p:cNvPr id="62" name="Text Box 61"/>
          <p:cNvSpPr txBox="1">
            <a:spLocks noChangeArrowheads="1"/>
          </p:cNvSpPr>
          <p:nvPr/>
        </p:nvSpPr>
        <p:spPr bwMode="auto">
          <a:xfrm>
            <a:off x="5598779" y="2970213"/>
            <a:ext cx="43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or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altLang="zh-CN" dirty="0">
                <a:ea typeface="宋体" panose="02010600030101010101" pitchFamily="2" charset="-122"/>
              </a:rPr>
              <a:t>Fundamentals</a:t>
            </a:r>
            <a:endParaRPr lang="en-GB" altLang="zh-CN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02495" y="1055077"/>
            <a:ext cx="1113322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855" indent="-363855" eaLnBrk="1" hangingPunct="1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Applications</a:t>
            </a:r>
          </a:p>
          <a:p>
            <a:pPr marL="342900" indent="-34290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Increased spatial resolutions</a:t>
            </a:r>
          </a:p>
          <a:p>
            <a:pPr marL="1171575" lvl="1" indent="-34290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 sensors</a:t>
            </a:r>
          </a:p>
          <a:p>
            <a:pPr marL="1171575" lvl="1" indent="-34290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Broadcast television standards</a:t>
            </a:r>
          </a:p>
          <a:p>
            <a:pPr marL="342900" indent="-34290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Tele-video-conferencing</a:t>
            </a:r>
          </a:p>
          <a:p>
            <a:pPr marL="342900" indent="-34290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Remote sensing</a:t>
            </a:r>
          </a:p>
          <a:p>
            <a:pPr marL="342900" indent="-34290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Digital library, medical imaging, fax, ……</a:t>
            </a:r>
          </a:p>
          <a:p>
            <a:pPr marL="342900" indent="-34290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 ever-expanding number of applications depend on the efficient processing, storage, and transmission of binary, gray-scale, and color images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Example-II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50</a:t>
            </a:fld>
            <a:endParaRPr lang="en-US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524000" y="2708275"/>
            <a:ext cx="1258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symbol x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135313" y="2667000"/>
            <a:ext cx="674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p(x)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49450" y="3124200"/>
            <a:ext cx="319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905000" y="4419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905000" y="3505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905000" y="3962400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124200" y="30480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0.4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3092450" y="35052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0.2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3092450" y="39624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0.2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3092450" y="44196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0.1</a:t>
            </a: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flipV="1">
            <a:off x="4554538" y="3810000"/>
            <a:ext cx="474662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V="1">
            <a:off x="4554538" y="3810000"/>
            <a:ext cx="474662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4953000" y="35814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 i="1">
                <a:latin typeface="Times New Roman" panose="02020603050405020304" pitchFamily="18" charset="0"/>
                <a:ea typeface="宋体" panose="02010600030101010101" pitchFamily="2" charset="-122"/>
              </a:rPr>
              <a:t>0.4</a:t>
            </a: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4953000" y="41148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0.2</a:t>
            </a: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4979988" y="30480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0.4</a:t>
            </a: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 flipV="1">
            <a:off x="5545138" y="3352800"/>
            <a:ext cx="398462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 flipV="1">
            <a:off x="5486400" y="3352800"/>
            <a:ext cx="474663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6459538" y="33528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 flipV="1">
            <a:off x="6459538" y="35814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5926138" y="30480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 i="1">
                <a:latin typeface="Times New Roman" panose="02020603050405020304" pitchFamily="18" charset="0"/>
                <a:ea typeface="宋体" panose="02010600030101010101" pitchFamily="2" charset="-122"/>
              </a:rPr>
              <a:t>0.6</a:t>
            </a:r>
          </a:p>
        </p:txBody>
      </p: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5894388" y="37338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0.4</a:t>
            </a:r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1127125" y="2098675"/>
            <a:ext cx="3186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Step 1: Source reduction</a:t>
            </a:r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4876800" y="3810000"/>
            <a:ext cx="776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iou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5715000" y="3276600"/>
            <a:ext cx="911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(aiou)</a:t>
            </a:r>
          </a:p>
        </p:txBody>
      </p:sp>
      <p:sp>
        <p:nvSpPr>
          <p:cNvPr id="28" name="Text Box 27"/>
          <p:cNvSpPr txBox="1">
            <a:spLocks noChangeArrowheads="1"/>
          </p:cNvSpPr>
          <p:nvPr/>
        </p:nvSpPr>
        <p:spPr bwMode="auto">
          <a:xfrm>
            <a:off x="5849938" y="4953000"/>
            <a:ext cx="2684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compound symbols</a:t>
            </a:r>
          </a:p>
        </p:txBody>
      </p:sp>
      <p:sp>
        <p:nvSpPr>
          <p:cNvPr id="29" name="Text Box 28"/>
          <p:cNvSpPr txBox="1">
            <a:spLocks noChangeArrowheads="1"/>
          </p:cNvSpPr>
          <p:nvPr/>
        </p:nvSpPr>
        <p:spPr bwMode="auto">
          <a:xfrm>
            <a:off x="1873250" y="4800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3048000" y="48006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0.1</a:t>
            </a:r>
          </a:p>
        </p:txBody>
      </p:sp>
      <p:sp>
        <p:nvSpPr>
          <p:cNvPr id="31" name="Line 30"/>
          <p:cNvSpPr>
            <a:spLocks noChangeShapeType="1"/>
          </p:cNvSpPr>
          <p:nvPr/>
        </p:nvSpPr>
        <p:spPr bwMode="auto">
          <a:xfrm>
            <a:off x="3581400" y="45720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 flipV="1">
            <a:off x="3581400" y="48006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Text Box 32"/>
          <p:cNvSpPr txBox="1">
            <a:spLocks noChangeArrowheads="1"/>
          </p:cNvSpPr>
          <p:nvPr/>
        </p:nvSpPr>
        <p:spPr bwMode="auto">
          <a:xfrm>
            <a:off x="3886200" y="45720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 i="1">
                <a:latin typeface="Times New Roman" panose="02020603050405020304" pitchFamily="18" charset="0"/>
                <a:ea typeface="宋体" panose="02010600030101010101" pitchFamily="2" charset="-122"/>
              </a:rPr>
              <a:t>0.2</a:t>
            </a:r>
          </a:p>
        </p:txBody>
      </p:sp>
      <p:sp>
        <p:nvSpPr>
          <p:cNvPr id="34" name="Text Box 33"/>
          <p:cNvSpPr txBox="1">
            <a:spLocks noChangeArrowheads="1"/>
          </p:cNvSpPr>
          <p:nvPr/>
        </p:nvSpPr>
        <p:spPr bwMode="auto">
          <a:xfrm>
            <a:off x="3886200" y="4800600"/>
            <a:ext cx="692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(ou)</a:t>
            </a:r>
          </a:p>
        </p:txBody>
      </p:sp>
      <p:sp>
        <p:nvSpPr>
          <p:cNvPr id="35" name="Text Box 34"/>
          <p:cNvSpPr txBox="1">
            <a:spLocks noChangeArrowheads="1"/>
          </p:cNvSpPr>
          <p:nvPr/>
        </p:nvSpPr>
        <p:spPr bwMode="auto">
          <a:xfrm>
            <a:off x="3930650" y="30480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0.4</a:t>
            </a:r>
          </a:p>
        </p:txBody>
      </p:sp>
      <p:sp>
        <p:nvSpPr>
          <p:cNvPr id="36" name="Text Box 35"/>
          <p:cNvSpPr txBox="1">
            <a:spLocks noChangeArrowheads="1"/>
          </p:cNvSpPr>
          <p:nvPr/>
        </p:nvSpPr>
        <p:spPr bwMode="auto">
          <a:xfrm>
            <a:off x="3898900" y="35052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0.2</a:t>
            </a:r>
          </a:p>
        </p:txBody>
      </p:sp>
      <p:sp>
        <p:nvSpPr>
          <p:cNvPr id="37" name="Text Box 36"/>
          <p:cNvSpPr txBox="1">
            <a:spLocks noChangeArrowheads="1"/>
          </p:cNvSpPr>
          <p:nvPr/>
        </p:nvSpPr>
        <p:spPr bwMode="auto">
          <a:xfrm>
            <a:off x="3898900" y="39624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0.2</a:t>
            </a:r>
          </a:p>
        </p:txBody>
      </p:sp>
      <p:sp>
        <p:nvSpPr>
          <p:cNvPr id="38" name="Line 37"/>
          <p:cNvSpPr>
            <a:spLocks noChangeShapeType="1"/>
          </p:cNvSpPr>
          <p:nvPr/>
        </p:nvSpPr>
        <p:spPr bwMode="auto">
          <a:xfrm>
            <a:off x="4495800" y="3810000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Line 38"/>
          <p:cNvSpPr>
            <a:spLocks noChangeShapeType="1"/>
          </p:cNvSpPr>
          <p:nvPr/>
        </p:nvSpPr>
        <p:spPr bwMode="auto">
          <a:xfrm>
            <a:off x="5486400" y="3429000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3886200" y="4572000"/>
            <a:ext cx="533400" cy="3810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5334000" y="5029200"/>
            <a:ext cx="533400" cy="3810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4953000" y="3581400"/>
            <a:ext cx="533400" cy="3810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5943600" y="3048000"/>
            <a:ext cx="533400" cy="3810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4" name="Text Box 43"/>
          <p:cNvSpPr txBox="1">
            <a:spLocks noChangeArrowheads="1"/>
          </p:cNvSpPr>
          <p:nvPr/>
        </p:nvSpPr>
        <p:spPr bwMode="auto">
          <a:xfrm>
            <a:off x="6537325" y="29924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Example-II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51</a:t>
            </a:fld>
            <a:endParaRPr lang="en-US" dirty="0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524000" y="2708275"/>
            <a:ext cx="1258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symbol x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135313" y="2667000"/>
            <a:ext cx="674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p(x)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949450" y="3124200"/>
            <a:ext cx="319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905000" y="4419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905000" y="3505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905000" y="3962400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124200" y="30480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0.4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092450" y="35052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0.2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092450" y="39624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0.2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092450" y="44196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0.1</a:t>
            </a: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V="1">
            <a:off x="4554538" y="3810000"/>
            <a:ext cx="474662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 flipV="1">
            <a:off x="4554538" y="3810000"/>
            <a:ext cx="474662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953000" y="35814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 i="1">
                <a:latin typeface="Times New Roman" panose="02020603050405020304" pitchFamily="18" charset="0"/>
                <a:ea typeface="宋体" panose="02010600030101010101" pitchFamily="2" charset="-122"/>
              </a:rPr>
              <a:t>0.4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4953000" y="41148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0.2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4979988" y="30480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0.4</a:t>
            </a: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5545138" y="3352800"/>
            <a:ext cx="398462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V="1">
            <a:off x="5486400" y="3352800"/>
            <a:ext cx="474663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>
            <a:off x="6459538" y="33528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 flipV="1">
            <a:off x="6459538" y="35814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5926138" y="30480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 i="1">
                <a:latin typeface="Times New Roman" panose="02020603050405020304" pitchFamily="18" charset="0"/>
                <a:ea typeface="宋体" panose="02010600030101010101" pitchFamily="2" charset="-122"/>
              </a:rPr>
              <a:t>0.6</a:t>
            </a:r>
          </a:p>
        </p:txBody>
      </p:sp>
      <p:sp>
        <p:nvSpPr>
          <p:cNvPr id="23" name="Text Box 22"/>
          <p:cNvSpPr txBox="1">
            <a:spLocks noChangeArrowheads="1"/>
          </p:cNvSpPr>
          <p:nvPr/>
        </p:nvSpPr>
        <p:spPr bwMode="auto">
          <a:xfrm>
            <a:off x="5894388" y="37338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0.4</a:t>
            </a:r>
          </a:p>
        </p:txBody>
      </p:sp>
      <p:sp>
        <p:nvSpPr>
          <p:cNvPr id="24" name="Text Box 24"/>
          <p:cNvSpPr txBox="1">
            <a:spLocks noChangeArrowheads="1"/>
          </p:cNvSpPr>
          <p:nvPr/>
        </p:nvSpPr>
        <p:spPr bwMode="auto">
          <a:xfrm>
            <a:off x="4876800" y="3810000"/>
            <a:ext cx="776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(iou)</a:t>
            </a:r>
          </a:p>
        </p:txBody>
      </p:sp>
      <p:sp>
        <p:nvSpPr>
          <p:cNvPr id="25" name="Text Box 25"/>
          <p:cNvSpPr txBox="1">
            <a:spLocks noChangeArrowheads="1"/>
          </p:cNvSpPr>
          <p:nvPr/>
        </p:nvSpPr>
        <p:spPr bwMode="auto">
          <a:xfrm>
            <a:off x="5715000" y="3276600"/>
            <a:ext cx="911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(aiou)</a:t>
            </a:r>
          </a:p>
        </p:txBody>
      </p:sp>
      <p:sp>
        <p:nvSpPr>
          <p:cNvPr id="26" name="Text Box 26"/>
          <p:cNvSpPr txBox="1">
            <a:spLocks noChangeArrowheads="1"/>
          </p:cNvSpPr>
          <p:nvPr/>
        </p:nvSpPr>
        <p:spPr bwMode="auto">
          <a:xfrm>
            <a:off x="3487738" y="5486400"/>
            <a:ext cx="2684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compound symbols</a:t>
            </a:r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1873250" y="4800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</a:p>
        </p:txBody>
      </p:sp>
      <p:sp>
        <p:nvSpPr>
          <p:cNvPr id="28" name="Text Box 28"/>
          <p:cNvSpPr txBox="1">
            <a:spLocks noChangeArrowheads="1"/>
          </p:cNvSpPr>
          <p:nvPr/>
        </p:nvSpPr>
        <p:spPr bwMode="auto">
          <a:xfrm>
            <a:off x="3048000" y="48006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0.1</a:t>
            </a:r>
          </a:p>
        </p:txBody>
      </p:sp>
      <p:sp>
        <p:nvSpPr>
          <p:cNvPr id="29" name="Line 29"/>
          <p:cNvSpPr>
            <a:spLocks noChangeShapeType="1"/>
          </p:cNvSpPr>
          <p:nvPr/>
        </p:nvSpPr>
        <p:spPr bwMode="auto">
          <a:xfrm>
            <a:off x="3581400" y="45720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Line 30"/>
          <p:cNvSpPr>
            <a:spLocks noChangeShapeType="1"/>
          </p:cNvSpPr>
          <p:nvPr/>
        </p:nvSpPr>
        <p:spPr bwMode="auto">
          <a:xfrm flipV="1">
            <a:off x="3581400" y="48006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3886200" y="45720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 i="1">
                <a:latin typeface="Times New Roman" panose="02020603050405020304" pitchFamily="18" charset="0"/>
                <a:ea typeface="宋体" panose="02010600030101010101" pitchFamily="2" charset="-122"/>
              </a:rPr>
              <a:t>0.2</a:t>
            </a:r>
          </a:p>
        </p:txBody>
      </p:sp>
      <p:sp>
        <p:nvSpPr>
          <p:cNvPr id="33" name="Text Box 32"/>
          <p:cNvSpPr txBox="1">
            <a:spLocks noChangeArrowheads="1"/>
          </p:cNvSpPr>
          <p:nvPr/>
        </p:nvSpPr>
        <p:spPr bwMode="auto">
          <a:xfrm>
            <a:off x="3886200" y="4800600"/>
            <a:ext cx="692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(ou)</a:t>
            </a:r>
          </a:p>
        </p:txBody>
      </p:sp>
      <p:sp>
        <p:nvSpPr>
          <p:cNvPr id="34" name="Text Box 33"/>
          <p:cNvSpPr txBox="1">
            <a:spLocks noChangeArrowheads="1"/>
          </p:cNvSpPr>
          <p:nvPr/>
        </p:nvSpPr>
        <p:spPr bwMode="auto">
          <a:xfrm>
            <a:off x="3930650" y="30480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0.4</a:t>
            </a:r>
          </a:p>
        </p:txBody>
      </p:sp>
      <p:sp>
        <p:nvSpPr>
          <p:cNvPr id="35" name="Text Box 34"/>
          <p:cNvSpPr txBox="1">
            <a:spLocks noChangeArrowheads="1"/>
          </p:cNvSpPr>
          <p:nvPr/>
        </p:nvSpPr>
        <p:spPr bwMode="auto">
          <a:xfrm>
            <a:off x="3898900" y="35052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0.2</a:t>
            </a:r>
          </a:p>
        </p:txBody>
      </p:sp>
      <p:sp>
        <p:nvSpPr>
          <p:cNvPr id="36" name="Text Box 35"/>
          <p:cNvSpPr txBox="1">
            <a:spLocks noChangeArrowheads="1"/>
          </p:cNvSpPr>
          <p:nvPr/>
        </p:nvSpPr>
        <p:spPr bwMode="auto">
          <a:xfrm>
            <a:off x="3898900" y="39624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0.2</a:t>
            </a:r>
          </a:p>
        </p:txBody>
      </p:sp>
      <p:sp>
        <p:nvSpPr>
          <p:cNvPr id="37" name="Line 36"/>
          <p:cNvSpPr>
            <a:spLocks noChangeShapeType="1"/>
          </p:cNvSpPr>
          <p:nvPr/>
        </p:nvSpPr>
        <p:spPr bwMode="auto">
          <a:xfrm>
            <a:off x="4495800" y="3810000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Line 37"/>
          <p:cNvSpPr>
            <a:spLocks noChangeShapeType="1"/>
          </p:cNvSpPr>
          <p:nvPr/>
        </p:nvSpPr>
        <p:spPr bwMode="auto">
          <a:xfrm>
            <a:off x="5486400" y="3429000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3886200" y="4572000"/>
            <a:ext cx="533400" cy="3810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2971800" y="5562600"/>
            <a:ext cx="533400" cy="3810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4953000" y="3581400"/>
            <a:ext cx="533400" cy="3810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5943600" y="3048000"/>
            <a:ext cx="533400" cy="3810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3" name="Text Box 42"/>
          <p:cNvSpPr txBox="1">
            <a:spLocks noChangeArrowheads="1"/>
          </p:cNvSpPr>
          <p:nvPr/>
        </p:nvSpPr>
        <p:spPr bwMode="auto">
          <a:xfrm>
            <a:off x="1127125" y="2098675"/>
            <a:ext cx="3830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Step 2: Codeword assignment</a:t>
            </a:r>
          </a:p>
        </p:txBody>
      </p:sp>
      <p:sp>
        <p:nvSpPr>
          <p:cNvPr id="44" name="Text Box 43"/>
          <p:cNvSpPr txBox="1">
            <a:spLocks noChangeArrowheads="1"/>
          </p:cNvSpPr>
          <p:nvPr/>
        </p:nvSpPr>
        <p:spPr bwMode="auto">
          <a:xfrm>
            <a:off x="7010400" y="2667000"/>
            <a:ext cx="1385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codeword</a:t>
            </a:r>
          </a:p>
        </p:txBody>
      </p:sp>
      <p:sp>
        <p:nvSpPr>
          <p:cNvPr id="45" name="Text Box 44"/>
          <p:cNvSpPr txBox="1">
            <a:spLocks noChangeArrowheads="1"/>
          </p:cNvSpPr>
          <p:nvPr/>
        </p:nvSpPr>
        <p:spPr bwMode="auto">
          <a:xfrm>
            <a:off x="6537325" y="30130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46" name="Text Box 45"/>
          <p:cNvSpPr txBox="1">
            <a:spLocks noChangeArrowheads="1"/>
          </p:cNvSpPr>
          <p:nvPr/>
        </p:nvSpPr>
        <p:spPr bwMode="auto">
          <a:xfrm>
            <a:off x="6537325" y="36226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7" name="Text Box 46"/>
          <p:cNvSpPr txBox="1">
            <a:spLocks noChangeArrowheads="1"/>
          </p:cNvSpPr>
          <p:nvPr/>
        </p:nvSpPr>
        <p:spPr bwMode="auto">
          <a:xfrm>
            <a:off x="7451725" y="30130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8" name="Text Box 47"/>
          <p:cNvSpPr txBox="1">
            <a:spLocks noChangeArrowheads="1"/>
          </p:cNvSpPr>
          <p:nvPr/>
        </p:nvSpPr>
        <p:spPr bwMode="auto">
          <a:xfrm>
            <a:off x="7359650" y="33940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01</a:t>
            </a:r>
          </a:p>
        </p:txBody>
      </p:sp>
      <p:sp>
        <p:nvSpPr>
          <p:cNvPr id="49" name="Text Box 48"/>
          <p:cNvSpPr txBox="1">
            <a:spLocks noChangeArrowheads="1"/>
          </p:cNvSpPr>
          <p:nvPr/>
        </p:nvSpPr>
        <p:spPr bwMode="auto">
          <a:xfrm>
            <a:off x="7283450" y="3886200"/>
            <a:ext cx="641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000</a:t>
            </a:r>
          </a:p>
        </p:txBody>
      </p:sp>
      <p:sp>
        <p:nvSpPr>
          <p:cNvPr id="50" name="Text Box 49"/>
          <p:cNvSpPr txBox="1">
            <a:spLocks noChangeArrowheads="1"/>
          </p:cNvSpPr>
          <p:nvPr/>
        </p:nvSpPr>
        <p:spPr bwMode="auto">
          <a:xfrm>
            <a:off x="7239000" y="4343400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0010</a:t>
            </a:r>
          </a:p>
        </p:txBody>
      </p:sp>
      <p:sp>
        <p:nvSpPr>
          <p:cNvPr id="51" name="Text Box 50"/>
          <p:cNvSpPr txBox="1">
            <a:spLocks noChangeArrowheads="1"/>
          </p:cNvSpPr>
          <p:nvPr/>
        </p:nvSpPr>
        <p:spPr bwMode="auto">
          <a:xfrm>
            <a:off x="7283450" y="4800600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0011</a:t>
            </a:r>
          </a:p>
        </p:txBody>
      </p:sp>
      <p:sp>
        <p:nvSpPr>
          <p:cNvPr id="52" name="Text Box 52"/>
          <p:cNvSpPr txBox="1">
            <a:spLocks noChangeArrowheads="1"/>
          </p:cNvSpPr>
          <p:nvPr/>
        </p:nvSpPr>
        <p:spPr bwMode="auto">
          <a:xfrm>
            <a:off x="5507038" y="32448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53" name="Text Box 53"/>
          <p:cNvSpPr txBox="1">
            <a:spLocks noChangeArrowheads="1"/>
          </p:cNvSpPr>
          <p:nvPr/>
        </p:nvSpPr>
        <p:spPr bwMode="auto">
          <a:xfrm>
            <a:off x="5608638" y="38830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4" name="Text Box 54"/>
          <p:cNvSpPr txBox="1">
            <a:spLocks noChangeArrowheads="1"/>
          </p:cNvSpPr>
          <p:nvPr/>
        </p:nvSpPr>
        <p:spPr bwMode="auto">
          <a:xfrm>
            <a:off x="4737100" y="43751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5" name="Text Box 55"/>
          <p:cNvSpPr txBox="1">
            <a:spLocks noChangeArrowheads="1"/>
          </p:cNvSpPr>
          <p:nvPr/>
        </p:nvSpPr>
        <p:spPr bwMode="auto">
          <a:xfrm>
            <a:off x="3562350" y="497046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6" name="Text Box 56"/>
          <p:cNvSpPr txBox="1">
            <a:spLocks noChangeArrowheads="1"/>
          </p:cNvSpPr>
          <p:nvPr/>
        </p:nvSpPr>
        <p:spPr bwMode="auto">
          <a:xfrm>
            <a:off x="4533900" y="37099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57" name="Text Box 57"/>
          <p:cNvSpPr txBox="1">
            <a:spLocks noChangeArrowheads="1"/>
          </p:cNvSpPr>
          <p:nvPr/>
        </p:nvSpPr>
        <p:spPr bwMode="auto">
          <a:xfrm>
            <a:off x="3605213" y="43053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Example-II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4" name="Group 33"/>
          <p:cNvGrpSpPr/>
          <p:nvPr/>
        </p:nvGrpSpPr>
        <p:grpSpPr bwMode="auto">
          <a:xfrm>
            <a:off x="3607840" y="1417972"/>
            <a:ext cx="4830763" cy="2286000"/>
            <a:chOff x="1421" y="1056"/>
            <a:chExt cx="3043" cy="1440"/>
          </a:xfrm>
        </p:grpSpPr>
        <p:sp>
          <p:nvSpPr>
            <p:cNvPr id="5" name="Text Box 3"/>
            <p:cNvSpPr txBox="1">
              <a:spLocks noChangeArrowheads="1"/>
            </p:cNvSpPr>
            <p:nvPr/>
          </p:nvSpPr>
          <p:spPr bwMode="auto">
            <a:xfrm>
              <a:off x="1421" y="1082"/>
              <a:ext cx="79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symbol x</a:t>
              </a:r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2436" y="1056"/>
              <a:ext cx="42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p(x)</a:t>
              </a: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689" y="1344"/>
              <a:ext cx="2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1661" y="1968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1661" y="1536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661" y="1776"/>
              <a:ext cx="1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2429" y="1296"/>
              <a:ext cx="3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0.4</a:t>
              </a:r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2409" y="1536"/>
              <a:ext cx="3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0.2</a:t>
              </a: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2409" y="1776"/>
              <a:ext cx="3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0.2</a:t>
              </a: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409" y="1968"/>
              <a:ext cx="3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0.1</a:t>
              </a: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1641" y="2208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2381" y="2208"/>
              <a:ext cx="3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0.1</a:t>
              </a: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2957" y="1056"/>
              <a:ext cx="87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codeword</a:t>
              </a: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3235" y="127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3177" y="1514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3129" y="1776"/>
              <a:ext cx="4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000</a:t>
              </a:r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3101" y="1968"/>
              <a:ext cx="5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0010</a:t>
              </a:r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3120" y="2208"/>
              <a:ext cx="5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0011</a:t>
              </a:r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3869" y="1056"/>
              <a:ext cx="59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length</a:t>
              </a:r>
            </a:p>
          </p:txBody>
        </p:sp>
        <p:sp>
          <p:nvSpPr>
            <p:cNvPr id="24" name="Text Box 22"/>
            <p:cNvSpPr txBox="1">
              <a:spLocks noChangeArrowheads="1"/>
            </p:cNvSpPr>
            <p:nvPr/>
          </p:nvSpPr>
          <p:spPr bwMode="auto">
            <a:xfrm>
              <a:off x="4003" y="1248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>
              <a:off x="4003" y="151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6" name="Text Box 24"/>
            <p:cNvSpPr txBox="1">
              <a:spLocks noChangeArrowheads="1"/>
            </p:cNvSpPr>
            <p:nvPr/>
          </p:nvSpPr>
          <p:spPr bwMode="auto">
            <a:xfrm>
              <a:off x="4013" y="1728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27" name="Text Box 25"/>
            <p:cNvSpPr txBox="1">
              <a:spLocks noChangeArrowheads="1"/>
            </p:cNvSpPr>
            <p:nvPr/>
          </p:nvSpPr>
          <p:spPr bwMode="auto">
            <a:xfrm>
              <a:off x="4013" y="1968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28" name="Text Box 26"/>
            <p:cNvSpPr txBox="1">
              <a:spLocks noChangeArrowheads="1"/>
            </p:cNvSpPr>
            <p:nvPr/>
          </p:nvSpPr>
          <p:spPr bwMode="auto">
            <a:xfrm>
              <a:off x="4013" y="2208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</p:grpSp>
      <p:graphicFrame>
        <p:nvGraphicFramePr>
          <p:cNvPr id="29" name="Object 28"/>
          <p:cNvGraphicFramePr>
            <a:graphicFrameLocks noChangeAspect="1"/>
          </p:cNvGraphicFramePr>
          <p:nvPr/>
        </p:nvGraphicFramePr>
        <p:xfrm>
          <a:off x="2433090" y="3754772"/>
          <a:ext cx="6975475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200775" imgH="695325" progId="Equation.3">
                  <p:embed/>
                </p:oleObj>
              </mc:Choice>
              <mc:Fallback>
                <p:oleObj r:id="rId2" imgW="6200775" imgH="695325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090" y="3754772"/>
                        <a:ext cx="6975475" cy="84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1427670" y="4975380"/>
            <a:ext cx="9336659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 we use fixed-length codes, we have to spend three bits per 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sample, so the compression ratio is 3/2.2=1.364, and the code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redundancy is 0.267.</a:t>
            </a: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Example-III</a:t>
            </a:r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19326" y="3173653"/>
            <a:ext cx="3732519" cy="2248961"/>
          </a:xfrm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57600" y="1341908"/>
            <a:ext cx="37791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 1: Source reduction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426" y="2407050"/>
            <a:ext cx="10343960" cy="34595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51" y="3631184"/>
            <a:ext cx="1333898" cy="66694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Example-III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54</a:t>
            </a:fld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70761" y="1289384"/>
            <a:ext cx="45776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 2: Codeword assignment</a:t>
            </a:r>
          </a:p>
        </p:txBody>
      </p:sp>
      <p:grpSp>
        <p:nvGrpSpPr>
          <p:cNvPr id="5" name="Group 12"/>
          <p:cNvGrpSpPr/>
          <p:nvPr/>
        </p:nvGrpSpPr>
        <p:grpSpPr bwMode="auto">
          <a:xfrm>
            <a:off x="2110965" y="1765968"/>
            <a:ext cx="8915400" cy="3435350"/>
            <a:chOff x="144" y="1488"/>
            <a:chExt cx="5616" cy="2164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1488"/>
              <a:ext cx="5616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2688" y="2832"/>
              <a:ext cx="288" cy="192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3504" y="2496"/>
              <a:ext cx="288" cy="192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4329" y="2496"/>
              <a:ext cx="288" cy="192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5155" y="2160"/>
              <a:ext cx="288" cy="192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2246" y="3434"/>
              <a:ext cx="288" cy="192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2716" y="3364"/>
              <a:ext cx="153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compound symbol</a:t>
              </a:r>
            </a:p>
          </p:txBody>
        </p:sp>
      </p:grp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670761" y="5448659"/>
            <a:ext cx="10530639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average length of the code is:</a:t>
            </a:r>
          </a:p>
          <a:p>
            <a:pPr lvl="2"/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2000" baseline="-25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avg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(0.4)(1) + (0.3)(2) + (0.1)(3) + (0.1)(4)+(0.06)(5) + (0.04)(5)</a:t>
            </a:r>
          </a:p>
          <a:p>
            <a:pPr lvl="2"/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= 2.2 bits/symbol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241" y="1765968"/>
            <a:ext cx="9390849" cy="3045681"/>
          </a:xfrm>
          <a:prstGeom prst="rect">
            <a:avLst/>
          </a:prstGeom>
        </p:spPr>
      </p:pic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10279447" y="2998873"/>
            <a:ext cx="457200" cy="3048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8715391" y="3523056"/>
            <a:ext cx="457200" cy="3048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7131042" y="3499339"/>
            <a:ext cx="457200" cy="3048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5502551" y="4012406"/>
            <a:ext cx="457200" cy="3048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68" y="3157723"/>
            <a:ext cx="881896" cy="64641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Huffman Coding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55</a:t>
            </a:fld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177089"/>
            <a:ext cx="89154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333484" y="4270901"/>
            <a:ext cx="11525031" cy="239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2255" indent="-26225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After the code has been created, coding and/or decoding is accomplished in a simple lookup table manner.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Example: 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01010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011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Answer: a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574" y="1177089"/>
            <a:ext cx="9390849" cy="304568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Classification 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idx="1"/>
          </p:nvPr>
        </p:nvSpPr>
        <p:spPr>
          <a:xfrm>
            <a:off x="571271" y="1407159"/>
            <a:ext cx="11235593" cy="4778375"/>
          </a:xfrm>
        </p:spPr>
        <p:txBody>
          <a:bodyPr>
            <a:normAutofit fontScale="92500"/>
          </a:bodyPr>
          <a:lstStyle/>
          <a:p>
            <a:pPr algn="just" eaLnBrk="1" hangingPunct="1"/>
            <a:r>
              <a:rPr lang="en-US" altLang="zh-CN" sz="2600" dirty="0">
                <a:ea typeface="宋体" panose="02010600030101010101" pitchFamily="2" charset="-122"/>
              </a:rPr>
              <a:t>Lossless compression</a:t>
            </a:r>
          </a:p>
          <a:p>
            <a:pPr lvl="1" algn="just"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Also called information preserving compression or error-free compression.</a:t>
            </a:r>
          </a:p>
          <a:p>
            <a:pPr lvl="1" algn="just"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Lossless compression for legal and medical documents, remote sensing. </a:t>
            </a:r>
          </a:p>
          <a:p>
            <a:pPr lvl="1" algn="just" eaLnBrk="1" hangingPunct="1">
              <a:lnSpc>
                <a:spcPct val="150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pPr algn="just" eaLnBrk="1" hangingPunct="1"/>
            <a:r>
              <a:rPr lang="en-US" altLang="zh-CN" sz="2600" dirty="0">
                <a:ea typeface="宋体" panose="02010600030101010101" pitchFamily="2" charset="-122"/>
              </a:rPr>
              <a:t>Lossy compression</a:t>
            </a:r>
          </a:p>
          <a:p>
            <a:pPr lvl="1" algn="just"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Provide higher levels of data reduction.</a:t>
            </a:r>
          </a:p>
          <a:p>
            <a:pPr lvl="1" algn="just"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Useful in broadcast television, video conference, internet image transmission.</a:t>
            </a:r>
          </a:p>
          <a:p>
            <a:pPr lvl="1" algn="just"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Where some errors or loss can be tolerated.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5" descr="https://ss3.bdstatic.com/70cFv8Sh_Q1YnxGkpoWK1HF6hhy/it/u=3434089220,2852049479&amp;fm=26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821" y="5237648"/>
            <a:ext cx="1192212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 dirty="0">
                <a:ea typeface="宋体" panose="02010600030101010101" pitchFamily="2" charset="-122"/>
              </a:rPr>
              <a:t>Fundamentals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en-US" altLang="zh-CN" b="1" dirty="0">
                <a:ea typeface="宋体" panose="02010600030101010101" pitchFamily="2" charset="-122"/>
              </a:rPr>
              <a:t>Data and Information</a:t>
            </a:r>
          </a:p>
          <a:p>
            <a:pPr algn="just" eaLnBrk="1" hangingPunct="1">
              <a:lnSpc>
                <a:spcPct val="150000"/>
              </a:lnSpc>
              <a:buFontTx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Distinguish the meaning of </a:t>
            </a: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data</a:t>
            </a:r>
            <a:r>
              <a:rPr lang="en-US" altLang="zh-CN" sz="2400" dirty="0">
                <a:ea typeface="宋体" panose="02010600030101010101" pitchFamily="2" charset="-122"/>
              </a:rPr>
              <a:t> and </a:t>
            </a: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information</a:t>
            </a:r>
            <a:r>
              <a:rPr lang="en-US" altLang="zh-CN" sz="2400" dirty="0">
                <a:ea typeface="宋体" panose="02010600030101010101" pitchFamily="2" charset="-122"/>
              </a:rPr>
              <a:t>:</a:t>
            </a:r>
          </a:p>
          <a:p>
            <a:pPr lvl="1" algn="just" eaLnBrk="1" hangingPunct="1">
              <a:lnSpc>
                <a:spcPct val="15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Data: the means by which information is delivered. </a:t>
            </a:r>
          </a:p>
          <a:p>
            <a:pPr lvl="1" algn="just" eaLnBrk="1" hangingPunct="1">
              <a:lnSpc>
                <a:spcPct val="15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Information: various amounts of data may be used to present the same amount of information.</a:t>
            </a:r>
          </a:p>
          <a:p>
            <a:pPr algn="just" eaLnBrk="1" hangingPunct="1">
              <a:lnSpc>
                <a:spcPct val="150000"/>
              </a:lnSpc>
              <a:buFontTx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Data Compression:</a:t>
            </a:r>
          </a:p>
          <a:p>
            <a:pPr lvl="1" algn="just" eaLnBrk="1" hangingPunct="1">
              <a:lnSpc>
                <a:spcPct val="15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The process of reducing the amount of data required to represent a given quantity of information.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 dirty="0">
                <a:ea typeface="宋体" panose="02010600030101010101" pitchFamily="2" charset="-122"/>
              </a:rPr>
              <a:t>Fundamentals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9718" name="Rectangle 265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b="1" dirty="0">
                <a:ea typeface="宋体" panose="02010600030101010101" pitchFamily="2" charset="-122"/>
              </a:rPr>
              <a:t>Example: Story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• Story is information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• Word is data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• Data Redundancy</a:t>
            </a:r>
          </a:p>
          <a:p>
            <a:pPr lvl="1" algn="just"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If the two individuals use a different number of words to tell the same basic story.</a:t>
            </a:r>
          </a:p>
          <a:p>
            <a:pPr lvl="1" algn="just"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At least one includes nonessential data. It is thus said to contain data redundancy.</a:t>
            </a:r>
          </a:p>
          <a:p>
            <a:pPr lvl="1" algn="just">
              <a:lnSpc>
                <a:spcPct val="150000"/>
              </a:lnSpc>
            </a:pPr>
            <a:r>
              <a:rPr lang="en-US" altLang="zh-CN" dirty="0" err="1">
                <a:ea typeface="宋体" panose="02010600030101010101" pitchFamily="2" charset="-122"/>
              </a:rPr>
              <a:t>Eg</a:t>
            </a:r>
            <a:r>
              <a:rPr lang="en-US" altLang="zh-CN" dirty="0">
                <a:ea typeface="宋体" panose="02010600030101010101" pitchFamily="2" charset="-122"/>
              </a:rPr>
              <a:t>. 10</a:t>
            </a:r>
            <a:r>
              <a:rPr lang="en-US" altLang="zh-CN" baseline="30000" dirty="0">
                <a:ea typeface="宋体" panose="02010600030101010101" pitchFamily="2" charset="-122"/>
              </a:rPr>
              <a:t>8</a:t>
            </a:r>
            <a:r>
              <a:rPr lang="en-US" altLang="zh-CN" dirty="0">
                <a:ea typeface="宋体" panose="02010600030101010101" pitchFamily="2" charset="-122"/>
              </a:rPr>
              <a:t>: 100000000, PRC: People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en-US" altLang="zh-CN" dirty="0">
                <a:ea typeface="宋体" panose="02010600030101010101" pitchFamily="2" charset="-122"/>
              </a:rPr>
              <a:t>s Republic of China.</a:t>
            </a:r>
          </a:p>
          <a:p>
            <a:pPr eaLnBrk="1" hangingPunct="1">
              <a:lnSpc>
                <a:spcPct val="150000"/>
              </a:lnSpc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 dirty="0">
                <a:ea typeface="宋体" panose="02010600030101010101" pitchFamily="2" charset="-122"/>
              </a:rPr>
              <a:t>Fundamentals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1506" name="Rectangle 3"/>
          <p:cNvSpPr>
            <a:spLocks noGrp="1" noChangeArrowheads="1"/>
          </p:cNvSpPr>
          <p:nvPr>
            <p:ph idx="1"/>
          </p:nvPr>
        </p:nvSpPr>
        <p:spPr>
          <a:xfrm>
            <a:off x="980855" y="2507130"/>
            <a:ext cx="10230289" cy="184374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3600" b="1" dirty="0">
                <a:ea typeface="宋体" panose="02010600030101010101" pitchFamily="2" charset="-122"/>
              </a:rPr>
              <a:t>Data redundancy is the central issue in digital image compression.</a:t>
            </a:r>
            <a:endParaRPr lang="en-US" altLang="zh-CN" sz="3600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4720359d-9775-4e01-8fca-6240853202b7"/>
  <p:tag name="COMMONDATA" val="eyJoZGlkIjoiOWI3MDU4NDA2Zjc2M2U3NWFlNDk0NWE0Y2M2NmI3MWIifQ=="/>
</p:tagLst>
</file>

<file path=ppt/theme/theme1.xml><?xml version="1.0" encoding="utf-8"?>
<a:theme xmlns:a="http://schemas.openxmlformats.org/drawingml/2006/main" name="主题模板">
  <a:themeElements>
    <a:clrScheme name="自定义 5">
      <a:dk1>
        <a:sysClr val="windowText" lastClr="000000"/>
      </a:dk1>
      <a:lt1>
        <a:srgbClr val="FFFFFF"/>
      </a:lt1>
      <a:dk2>
        <a:srgbClr val="BDD7EE"/>
      </a:dk2>
      <a:lt2>
        <a:srgbClr val="E7E6E6"/>
      </a:lt2>
      <a:accent1>
        <a:srgbClr val="5B9BD5"/>
      </a:accent1>
      <a:accent2>
        <a:srgbClr val="2E75B5"/>
      </a:accent2>
      <a:accent3>
        <a:srgbClr val="2E75B5"/>
      </a:accent3>
      <a:accent4>
        <a:srgbClr val="2E75B5"/>
      </a:accent4>
      <a:accent5>
        <a:srgbClr val="4472C4"/>
      </a:accent5>
      <a:accent6>
        <a:srgbClr val="2E75B5"/>
      </a:accent6>
      <a:hlink>
        <a:srgbClr val="DEEBF6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主题模板</Template>
  <TotalTime>2756</TotalTime>
  <Words>3073</Words>
  <Application>Microsoft Office PowerPoint</Application>
  <PresentationFormat>宽屏</PresentationFormat>
  <Paragraphs>654</Paragraphs>
  <Slides>55</Slides>
  <Notes>30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3" baseType="lpstr">
      <vt:lpstr>宋体</vt:lpstr>
      <vt:lpstr>微软雅黑</vt:lpstr>
      <vt:lpstr>Arial</vt:lpstr>
      <vt:lpstr>Cambria Math</vt:lpstr>
      <vt:lpstr>Times New Roman</vt:lpstr>
      <vt:lpstr>Wingdings</vt:lpstr>
      <vt:lpstr>主题模板</vt:lpstr>
      <vt:lpstr>Equation.3</vt:lpstr>
      <vt:lpstr>Digital Image Processing Technologies &amp; Applications </vt:lpstr>
      <vt:lpstr>Contents</vt:lpstr>
      <vt:lpstr>Fundamentals</vt:lpstr>
      <vt:lpstr>Fundamentals</vt:lpstr>
      <vt:lpstr>Fundamentals</vt:lpstr>
      <vt:lpstr>Classification </vt:lpstr>
      <vt:lpstr>Fundamentals</vt:lpstr>
      <vt:lpstr>Fundamentals</vt:lpstr>
      <vt:lpstr>Fundamentals</vt:lpstr>
      <vt:lpstr>Data Redundancy</vt:lpstr>
      <vt:lpstr>Data Redundancy</vt:lpstr>
      <vt:lpstr>Data Redundancy</vt:lpstr>
      <vt:lpstr>Coding Redundancy</vt:lpstr>
      <vt:lpstr>Coding Redundancy</vt:lpstr>
      <vt:lpstr>Coding Redundancy</vt:lpstr>
      <vt:lpstr>Coding Redundancy</vt:lpstr>
      <vt:lpstr>Coding Redundancy</vt:lpstr>
      <vt:lpstr>Coding Redundancy</vt:lpstr>
      <vt:lpstr>Interpixel Redundancy</vt:lpstr>
      <vt:lpstr>Interpixel Redundancy</vt:lpstr>
      <vt:lpstr>Interpixel Redundancy</vt:lpstr>
      <vt:lpstr>Interpixel Redundancy</vt:lpstr>
      <vt:lpstr>Interpixel Redundancy</vt:lpstr>
      <vt:lpstr>Interpixel Redundancy</vt:lpstr>
      <vt:lpstr>Interpixel Redundancy</vt:lpstr>
      <vt:lpstr>Psychovisual Redundancy</vt:lpstr>
      <vt:lpstr>Psychovisual Redundancy</vt:lpstr>
      <vt:lpstr>Psychovisual Redundancy</vt:lpstr>
      <vt:lpstr>Psychovisual Redundancy</vt:lpstr>
      <vt:lpstr>Psychovisual Redundancy</vt:lpstr>
      <vt:lpstr>Psychovisual Redundancy</vt:lpstr>
      <vt:lpstr>Fidelity Criteria</vt:lpstr>
      <vt:lpstr>Fidelity Criteria</vt:lpstr>
      <vt:lpstr>Fidelity Criteria</vt:lpstr>
      <vt:lpstr>Fidelity Criteria</vt:lpstr>
      <vt:lpstr>Fidelity Criteria</vt:lpstr>
      <vt:lpstr>Fidelity Criteria</vt:lpstr>
      <vt:lpstr>Compression Models</vt:lpstr>
      <vt:lpstr>Image Histograms</vt:lpstr>
      <vt:lpstr>Compression Models</vt:lpstr>
      <vt:lpstr>Compression Models</vt:lpstr>
      <vt:lpstr>Compression Models</vt:lpstr>
      <vt:lpstr>Lossless Image Compression</vt:lpstr>
      <vt:lpstr>Lossless Image Compression</vt:lpstr>
      <vt:lpstr>Variable-Length Coding</vt:lpstr>
      <vt:lpstr>Huffman Coding</vt:lpstr>
      <vt:lpstr>Example-I</vt:lpstr>
      <vt:lpstr>Example-I</vt:lpstr>
      <vt:lpstr>Example-I</vt:lpstr>
      <vt:lpstr>Example-II</vt:lpstr>
      <vt:lpstr>Example-II</vt:lpstr>
      <vt:lpstr>Example-II</vt:lpstr>
      <vt:lpstr>Example-III</vt:lpstr>
      <vt:lpstr>Example-III</vt:lpstr>
      <vt:lpstr>Huffman Coding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Lgm</dc:creator>
  <cp:lastModifiedBy>子扬 范</cp:lastModifiedBy>
  <cp:revision>466</cp:revision>
  <dcterms:created xsi:type="dcterms:W3CDTF">2006-01-24T16:16:00Z</dcterms:created>
  <dcterms:modified xsi:type="dcterms:W3CDTF">2025-05-07T08:03:05Z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2B625EC6C1EB484A86EA7008D818485F_12</vt:lpwstr>
  </property>
</Properties>
</file>